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9"/>
  </p:notesMasterIdLst>
  <p:handoutMasterIdLst>
    <p:handoutMasterId r:id="rId30"/>
  </p:handoutMasterIdLst>
  <p:sldIdLst>
    <p:sldId id="290" r:id="rId2"/>
    <p:sldId id="314" r:id="rId3"/>
    <p:sldId id="316" r:id="rId4"/>
    <p:sldId id="317" r:id="rId5"/>
    <p:sldId id="273" r:id="rId6"/>
    <p:sldId id="283" r:id="rId7"/>
    <p:sldId id="276" r:id="rId8"/>
    <p:sldId id="291" r:id="rId9"/>
    <p:sldId id="318" r:id="rId10"/>
    <p:sldId id="319" r:id="rId11"/>
    <p:sldId id="320" r:id="rId12"/>
    <p:sldId id="313" r:id="rId13"/>
    <p:sldId id="321" r:id="rId14"/>
    <p:sldId id="322" r:id="rId15"/>
    <p:sldId id="326" r:id="rId16"/>
    <p:sldId id="323" r:id="rId17"/>
    <p:sldId id="286" r:id="rId18"/>
    <p:sldId id="296" r:id="rId19"/>
    <p:sldId id="309" r:id="rId20"/>
    <p:sldId id="308" r:id="rId21"/>
    <p:sldId id="312" r:id="rId22"/>
    <p:sldId id="274" r:id="rId23"/>
    <p:sldId id="307" r:id="rId24"/>
    <p:sldId id="295" r:id="rId25"/>
    <p:sldId id="284" r:id="rId26"/>
    <p:sldId id="287" r:id="rId27"/>
    <p:sldId id="306" r:id="rId28"/>
  </p:sldIdLst>
  <p:sldSz cx="10691813" cy="7559675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:p15="http://schemas.microsoft.com/office/powerpoint/2012/main" xmlns="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899"/>
    <a:srgbClr val="FF3300"/>
    <a:srgbClr val="EBEFF6"/>
    <a:srgbClr val="0064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94129" autoAdjust="0"/>
  </p:normalViewPr>
  <p:slideViewPr>
    <p:cSldViewPr snapToGrid="0" showGuides="1">
      <p:cViewPr>
        <p:scale>
          <a:sx n="80" d="100"/>
          <a:sy n="80" d="100"/>
        </p:scale>
        <p:origin x="-1200" y="-3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270" y="30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5013464527181455"/>
          <c:y val="5.8479266108589396E-2"/>
          <c:w val="0.4931265801832676"/>
          <c:h val="0.820090822509295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сезонный характер </c:v>
                </c:pt>
                <c:pt idx="1">
                  <c:v>отсутствие вакансий в регионе</c:v>
                </c:pt>
                <c:pt idx="2">
                  <c:v>не достаточно опыта</c:v>
                </c:pt>
                <c:pt idx="3">
                  <c:v>требуется высокая квалификация</c:v>
                </c:pt>
                <c:pt idx="4">
                  <c:v>требуется специальная подготовка под конкретного работодателя</c:v>
                </c:pt>
                <c:pt idx="5">
                  <c:v>низкая зарплата</c:v>
                </c:pt>
                <c:pt idx="6">
                  <c:v>отсутствие перспективы получения жилья</c:v>
                </c:pt>
                <c:pt idx="7">
                  <c:v>другое (уход за ребенком, обучение и т.д.)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65</c:v>
                </c:pt>
                <c:pt idx="1">
                  <c:v>28</c:v>
                </c:pt>
                <c:pt idx="2">
                  <c:v>41</c:v>
                </c:pt>
                <c:pt idx="3">
                  <c:v>34</c:v>
                </c:pt>
                <c:pt idx="4">
                  <c:v>25</c:v>
                </c:pt>
                <c:pt idx="5">
                  <c:v>36</c:v>
                </c:pt>
                <c:pt idx="6">
                  <c:v>7</c:v>
                </c:pt>
                <c:pt idx="7">
                  <c:v>182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7.4272878751474869E-3"/>
          <c:y val="4.6512163915028173E-2"/>
          <c:w val="0.44104785191040674"/>
          <c:h val="0.9069754717495418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490557260531443E-2"/>
          <c:y val="8.5407951719526864E-2"/>
          <c:w val="0.42470309983426247"/>
          <c:h val="0.819002740147733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Интернет </c:v>
                </c:pt>
                <c:pt idx="1">
                  <c:v>СМИ</c:v>
                </c:pt>
                <c:pt idx="2">
                  <c:v>Центр содействия трудоустройству ГБПОУ РК "РКИГ"</c:v>
                </c:pt>
                <c:pt idx="3">
                  <c:v>Родители, родственники</c:v>
                </c:pt>
                <c:pt idx="4">
                  <c:v>Личные связи</c:v>
                </c:pt>
                <c:pt idx="5">
                  <c:v>Центр занятости, кадровые агенства</c:v>
                </c:pt>
                <c:pt idx="6">
                  <c:v>Ярмарка вакансий</c:v>
                </c:pt>
                <c:pt idx="7">
                  <c:v>Другое</c:v>
                </c:pt>
                <c:pt idx="8">
                  <c:v>Не искали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753</c:v>
                </c:pt>
                <c:pt idx="1">
                  <c:v>138</c:v>
                </c:pt>
                <c:pt idx="2">
                  <c:v>518</c:v>
                </c:pt>
                <c:pt idx="3">
                  <c:v>543</c:v>
                </c:pt>
                <c:pt idx="4">
                  <c:v>451</c:v>
                </c:pt>
                <c:pt idx="5">
                  <c:v>73</c:v>
                </c:pt>
                <c:pt idx="6">
                  <c:v>109</c:v>
                </c:pt>
                <c:pt idx="7">
                  <c:v>135</c:v>
                </c:pt>
                <c:pt idx="8">
                  <c:v>137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404224266114681"/>
          <c:y val="4.6512163915028173E-2"/>
          <c:w val="0.38803827169385652"/>
          <c:h val="0.9069754717495418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Причины выбора </a:t>
            </a:r>
            <a:r>
              <a:rPr lang="ru-RU" dirty="0" smtClean="0"/>
              <a:t>подготовки по целевому обучению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выбора профессии/специальности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трудоустройство в сфере услуг</c:v>
                </c:pt>
                <c:pt idx="1">
                  <c:v>потребность в профессиональном развитии</c:v>
                </c:pt>
                <c:pt idx="2">
                  <c:v>достойная заработная плата в отрасли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1228</c:v>
                </c:pt>
                <c:pt idx="1">
                  <c:v>607</c:v>
                </c:pt>
                <c:pt idx="2">
                  <c:v>667</c:v>
                </c:pt>
                <c:pt idx="3">
                  <c:v>119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Готовность к трудоустройству </a:t>
            </a:r>
            <a:r>
              <a:rPr lang="ru-RU" dirty="0" smtClean="0"/>
              <a:t>по</a:t>
            </a:r>
            <a:r>
              <a:rPr lang="ru-RU" baseline="0" dirty="0" smtClean="0"/>
              <a:t> результатам</a:t>
            </a:r>
            <a:r>
              <a:rPr lang="ru-RU" dirty="0" smtClean="0"/>
              <a:t> целевого</a:t>
            </a:r>
            <a:r>
              <a:rPr lang="ru-RU" baseline="0" dirty="0" smtClean="0"/>
              <a:t> обучения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rotX val="75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Готовность к трудоустройству по результатам обучения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готов</c:v>
                </c:pt>
                <c:pt idx="1">
                  <c:v>не готов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2443</c:v>
                </c:pt>
                <c:pt idx="1">
                  <c:v>178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</a:t>
            </a:r>
            <a:r>
              <a:rPr lang="ru-RU" dirty="0" err="1"/>
              <a:t>тезисно</a:t>
            </a:r>
            <a:r>
              <a:rPr lang="ru-RU" dirty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45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62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Раздел "Бюджет проекта" содержит информацию об объеме требуемого для реализации проекта финансового обеспечения и источников финансирования по годам реализации проекта.</a:t>
            </a:r>
          </a:p>
          <a:p>
            <a:r>
              <a:rPr lang="ru-RU" dirty="0"/>
              <a:t>Распределение объема финансовых средств по годам реализации проекта осуществляется в соответствии со сроками выполнения мероприятий проекта и создания результатов проекта.</a:t>
            </a:r>
          </a:p>
          <a:p>
            <a:r>
              <a:rPr lang="ru-RU" dirty="0"/>
              <a:t>В качестве бюджетных источников реализации проекта, при наличии, указываются расходы федерального бюджета, субъектов Российской Федерации, местных бюджетов органов местного самоуправления, расходы государственных внебюджетных фондов Российской Федерации.</a:t>
            </a:r>
          </a:p>
          <a:p>
            <a:r>
              <a:rPr lang="ru-RU" dirty="0"/>
              <a:t>К внебюджетным источникам финансирования проекта, при наличии, относятся средства инвесторов, организаций, фондов и прочие средства, неотраженные в бюджетах органов государственной власти всех уровней.</a:t>
            </a:r>
          </a:p>
          <a:p>
            <a:r>
              <a:rPr lang="ru-RU" dirty="0"/>
              <a:t>Объемы расходов указываются по годам в млн рублей, до двух знаков после запятой.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53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798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509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ru-RU" sz="1200" b="1" dirty="0">
                <a:solidFill>
                  <a:prstClr val="black"/>
                </a:solidFill>
              </a:rPr>
              <a:t>Раздел "Ключевые риски и возможности". 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Рекомендуется приводить краткое описание 3 - 5 ключевых рисков и возможностей с отражением негативных последствий от наступления риска, а также вероятных позитивных эффектов от ключевых возможностей, включая влияние на показатели проекта. Также указывается перечень мероприятий и мер, которые будут способствовать предупреждению наступления риска, и мероприятий, которые будут способствовать реализации ключевых возможностей.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Формулировка риска должна содержать описание негативных последствий от его наступления, описание факторов или событий, вызывающих возникновение риска (рисковое событие), а также причину их появления.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Пример риска: отсутствие интереса у персонала к проекту приведет к увеличению срока его реализации. Действия по предупреждению риска: разработка новой системы мотивации </a:t>
            </a:r>
            <a:r>
              <a:rPr lang="ru-RU" sz="1200" dirty="0" err="1">
                <a:solidFill>
                  <a:prstClr val="black"/>
                </a:solidFill>
              </a:rPr>
              <a:t>перслонала</a:t>
            </a:r>
            <a:endParaRPr lang="ru-RU" sz="1200" dirty="0">
              <a:solidFill>
                <a:prstClr val="black"/>
              </a:solidFill>
            </a:endParaRP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Пример возможности: повышение качества подготовки специалистов организациями СПО приведет к востребованности выпускников предприятиями других регионов.  Действия по реализации возможности: заключение соглашений между ВУЗами, осуществляющими подготовку IT-специалистов, и IT-технопарками на предмет организации на базе технопарков  практики, целевого обучения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63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43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Раздел "Бюджет проекта" содержит информацию об объеме требуемого для реализации проекта финансового обеспечения и источников финансирования по годам реализации проекта.</a:t>
            </a:r>
          </a:p>
          <a:p>
            <a:r>
              <a:rPr lang="ru-RU" dirty="0"/>
              <a:t>Распределение объема финансовых средств по годам реализации проекта осуществляется в соответствии со сроками выполнения мероприятий проекта и создания результатов проекта.</a:t>
            </a:r>
          </a:p>
          <a:p>
            <a:r>
              <a:rPr lang="ru-RU" dirty="0"/>
              <a:t>В качестве бюджетных источников реализации проекта, при наличии, указываются расходы федерального бюджета, субъектов Российской Федерации, местных бюджетов органов местного самоуправления, расходы государственных внебюджетных фондов Российской Федерации.</a:t>
            </a:r>
          </a:p>
          <a:p>
            <a:r>
              <a:rPr lang="ru-RU" dirty="0"/>
              <a:t>К внебюджетным источникам финансирования проекта, при наличии, относятся средства инвесторов, организаций, фондов и прочие средства, неотраженные в бюджетах органов государственной власти всех уровней.</a:t>
            </a:r>
          </a:p>
          <a:p>
            <a:r>
              <a:rPr lang="ru-RU" dirty="0"/>
              <a:t>Объемы расходов указываются по годам в млн рублей, до двух знаков после запятой.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6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18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19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1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20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21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Реестр заинтересованных сторон - проектный документ (или его раздел), включающий в себя перечень  людей и </a:t>
            </a:r>
            <a:r>
              <a:rPr lang="ru-RU" dirty="0" smtClean="0"/>
              <a:t>организаций</a:t>
            </a:r>
            <a:r>
              <a:rPr lang="ru-RU" dirty="0"/>
              <a:t>, которые могут повлиять на реализацию проекта, либо проект может затронуть их интересы с указанием представителя заинтересованной стороны (ФИО, должность) и ожиданий от реализации проекта, достижения его цели, показателей и результатов</a:t>
            </a:r>
          </a:p>
          <a:p>
            <a:r>
              <a:rPr lang="ru-RU" dirty="0"/>
              <a:t>В разделе "Реестр заинтересованных сторон" рекомендуется указывать перечень федеральных органов исполнительной власти, органов исполнительной власти субъектов Российской Федерации, муниципальных образований и иных бюджетных и внебюджетных организаций, которые могут повлиять на реализацию проекта, либо проект может затронуть их интересы.</a:t>
            </a:r>
          </a:p>
          <a:p>
            <a:r>
              <a:rPr lang="ru-RU" dirty="0"/>
              <a:t>Также указывается представитель заинтересованной стороны </a:t>
            </a:r>
            <a:br>
              <a:rPr lang="ru-RU" dirty="0"/>
            </a:br>
            <a:r>
              <a:rPr lang="ru-RU" dirty="0"/>
              <a:t>(ФИО, должность) и ожидание от реализации проекта, достижения его цели, показателей и результатов.</a:t>
            </a:r>
          </a:p>
          <a:p>
            <a:r>
              <a:rPr lang="ru-RU" dirty="0"/>
              <a:t>В случае если в проекте в качестве заинтересованных сторон выступают все субъекты Российской Федерации, в таблице рекомендуется делать одну соответствующую запись.</a:t>
            </a:r>
          </a:p>
          <a:p>
            <a:r>
              <a:rPr lang="ru-RU" dirty="0"/>
              <a:t>Формирование реестра заинтересованных сторон и их ожиданий от реализации проекта позволяет выявить риски проекта, уточнить перечень результатов проекта, определить исполнителей и соисполнителей мероприятий проекта.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Пример ожидания:</a:t>
            </a:r>
          </a:p>
          <a:p>
            <a:r>
              <a:rPr lang="ru-RU" dirty="0"/>
              <a:t>- Повышения качества образовательных услуг;</a:t>
            </a:r>
          </a:p>
          <a:p>
            <a:r>
              <a:rPr lang="ru-RU" dirty="0"/>
              <a:t>- Снижение уровня преступности в среде учащихся СПО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11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Реестр заинтересованных сторон - проектный документ (или его раздел), включающий в себя перечень  людей и организаций, которые могут повлиять на реализацию проекта, либо проект может затронуть их интересы с указанием представителя заинтересованной стороны (ФИО, должность) и ожиданий от реализации проекта, достижения его цели, показателей и результатов</a:t>
            </a:r>
          </a:p>
          <a:p>
            <a:r>
              <a:rPr lang="ru-RU" dirty="0"/>
              <a:t>В разделе "Реестр заинтересованных сторон" рекомендуется указывать перечень федеральных органов исполнительной власти, органов исполнительной власти субъектов Российской Федерации, муниципальных образований и иных бюджетных и внебюджетных организаций, которые могут повлиять на реализацию проекта, либо проект может затронуть их интересы.</a:t>
            </a:r>
          </a:p>
          <a:p>
            <a:r>
              <a:rPr lang="ru-RU" dirty="0"/>
              <a:t>Также указывается представитель заинтересованной стороны </a:t>
            </a:r>
            <a:br>
              <a:rPr lang="ru-RU" dirty="0"/>
            </a:br>
            <a:r>
              <a:rPr lang="ru-RU" dirty="0"/>
              <a:t>(ФИО, должность) и ожидание от реализации проекта, достижения его цели, показателей и результатов.</a:t>
            </a:r>
          </a:p>
          <a:p>
            <a:r>
              <a:rPr lang="ru-RU" dirty="0"/>
              <a:t>В случае если в проекте в качестве заинтересованных сторон выступают все субъекты Российской Федерации, в таблице рекомендуется делать одну соответствующую запись.</a:t>
            </a:r>
          </a:p>
          <a:p>
            <a:r>
              <a:rPr lang="ru-RU" dirty="0"/>
              <a:t>Формирование реестра заинтересованных сторон и их ожиданий от реализации проекта позволяет выявить риски проекта, уточнить перечень результатов проекта, определить исполнителей и соисполнителей мероприятий проекта.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Пример ожидания:</a:t>
            </a:r>
          </a:p>
          <a:p>
            <a:r>
              <a:rPr lang="ru-RU" dirty="0"/>
              <a:t>- Повышения качества образовательных услуг;</a:t>
            </a:r>
          </a:p>
          <a:p>
            <a:r>
              <a:rPr lang="ru-RU" dirty="0"/>
              <a:t>- Снижение уровня преступности в среде учащихся СПО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11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i="1" dirty="0"/>
              <a:t>Например: </a:t>
            </a:r>
            <a:r>
              <a:rPr lang="en-US" i="1" dirty="0"/>
              <a:t>&lt;</a:t>
            </a:r>
            <a:r>
              <a:rPr lang="ru-RU" i="1" dirty="0"/>
              <a:t>Статус проекта&gt;-</a:t>
            </a:r>
            <a:r>
              <a:rPr lang="en-US" i="1" dirty="0"/>
              <a:t>&lt;</a:t>
            </a:r>
            <a:r>
              <a:rPr lang="ru-RU" i="1" dirty="0"/>
              <a:t>Руководитель проекта&gt;-</a:t>
            </a:r>
            <a:r>
              <a:rPr lang="en-US" i="1" dirty="0"/>
              <a:t>&lt;</a:t>
            </a:r>
            <a:r>
              <a:rPr lang="ru-RU" i="1" dirty="0"/>
              <a:t>Функциональному заказчику, куратору&gt;-</a:t>
            </a:r>
            <a:r>
              <a:rPr lang="en-US" i="1" dirty="0"/>
              <a:t>&lt;</a:t>
            </a:r>
            <a:r>
              <a:rPr lang="ru-RU" i="1" dirty="0"/>
              <a:t>Ежемесячно (понедельник) &gt;-&lt;Письменный отчет,</a:t>
            </a:r>
            <a:endParaRPr lang="ru-RU" dirty="0"/>
          </a:p>
          <a:p>
            <a:pPr rtl="0" eaLnBrk="1" fontAlgn="t" latinLnBrk="0" hangingPunct="1"/>
            <a:r>
              <a:rPr lang="ru-RU" i="1" dirty="0"/>
              <a:t>электронная почта,  АИС ПД&gt; </a:t>
            </a:r>
          </a:p>
          <a:p>
            <a:pPr rtl="0" eaLnBrk="1" fontAlgn="t" latinLnBrk="0" hangingPunct="1"/>
            <a:r>
              <a:rPr lang="ru-RU" i="1" dirty="0"/>
              <a:t>или</a:t>
            </a:r>
            <a:endParaRPr lang="ru-RU" dirty="0"/>
          </a:p>
          <a:p>
            <a:pPr rtl="0" eaLnBrk="1" fontAlgn="t" latinLnBrk="0" hangingPunct="1"/>
            <a:r>
              <a:rPr lang="ru-RU" i="1" dirty="0"/>
              <a:t>&lt;Обмен информацией о текущем состоянии проекта&gt;-</a:t>
            </a:r>
            <a:r>
              <a:rPr lang="en-US" i="1" dirty="0"/>
              <a:t>&lt;</a:t>
            </a:r>
            <a:r>
              <a:rPr lang="ru-RU" i="1" dirty="0"/>
              <a:t>Администратор проекта&gt;-</a:t>
            </a:r>
            <a:r>
              <a:rPr lang="en-US" i="1" dirty="0"/>
              <a:t>&lt;</a:t>
            </a:r>
            <a:r>
              <a:rPr lang="ru-RU" i="1" dirty="0"/>
              <a:t>Участникам проекта&gt;-</a:t>
            </a:r>
            <a:r>
              <a:rPr lang="en-US" i="1" dirty="0"/>
              <a:t>&lt;</a:t>
            </a:r>
            <a:r>
              <a:rPr lang="ru-RU" i="1" dirty="0"/>
              <a:t>Еженедельно (пятница) &gt;-</a:t>
            </a:r>
            <a:r>
              <a:rPr lang="en-US" i="1" dirty="0"/>
              <a:t>&lt;</a:t>
            </a:r>
            <a:r>
              <a:rPr lang="ru-RU" i="1" dirty="0"/>
              <a:t>Телефонная связь,</a:t>
            </a:r>
            <a:endParaRPr lang="ru-RU" dirty="0"/>
          </a:p>
          <a:p>
            <a:pPr rtl="0" eaLnBrk="1" fontAlgn="t" latinLnBrk="0" hangingPunct="1"/>
            <a:r>
              <a:rPr lang="ru-RU" i="1" dirty="0"/>
              <a:t>электронная почта&gt;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9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620">
              <a:defRPr/>
            </a:pPr>
            <a:r>
              <a:rPr lang="ru-RU" dirty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/>
              <a:t> </a:t>
            </a:r>
            <a:r>
              <a:rPr lang="ru-RU" dirty="0"/>
              <a:t>- столбцами (или наоборот).</a:t>
            </a:r>
          </a:p>
          <a:p>
            <a:r>
              <a:rPr lang="ru-RU" dirty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/>
          </a:p>
          <a:p>
            <a:r>
              <a:rPr lang="ru-RU" dirty="0"/>
              <a:t>1) Ответственный</a:t>
            </a:r>
            <a:r>
              <a:rPr lang="ru-RU" baseline="0" dirty="0"/>
              <a:t> за результат. </a:t>
            </a:r>
            <a:r>
              <a:rPr lang="ru-RU" dirty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/>
          </a:p>
          <a:p>
            <a:r>
              <a:rPr lang="ru-RU" dirty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/>
          </a:p>
          <a:p>
            <a:r>
              <a:rPr lang="ru-RU" dirty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/>
          </a:p>
          <a:p>
            <a:r>
              <a:rPr lang="ru-RU" dirty="0"/>
              <a:t>4) Согласующий. Человек, который участвует в согласовании полученных результатов. Их может быть несколько.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1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ru-RU" sz="1200" b="1" dirty="0">
                <a:solidFill>
                  <a:prstClr val="black"/>
                </a:solidFill>
              </a:rPr>
              <a:t>Раздел "Ключевые риски и возможности". 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Рекомендуется приводить краткое описание 3 - 5 ключевых рисков и возможностей с отражением негативных последствий от наступления риска, а также вероятных позитивных эффектов от ключевых возможностей, включая влияние на показатели проекта. Также указывается перечень мероприятий и мер, которые будут способствовать предупреждению наступления риска, и мероприятий, которые будут способствовать реализации ключевых возможностей.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Формулировка риска должна содержать описание негативных последствий от его наступления, описание факторов или событий, вызывающих возникновение риска (рисковое событие), а также причину их появления.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Пример риска: отсутствие интереса у персонала к проекту приведет к увеличению срока его реализации. Действия по предупреждению риска: разработка новой системы мотивации </a:t>
            </a:r>
            <a:r>
              <a:rPr lang="ru-RU" sz="1200" dirty="0" err="1">
                <a:solidFill>
                  <a:prstClr val="black"/>
                </a:solidFill>
              </a:rPr>
              <a:t>перслонала</a:t>
            </a:r>
            <a:endParaRPr lang="ru-RU" sz="1200" dirty="0">
              <a:solidFill>
                <a:prstClr val="black"/>
              </a:solidFill>
            </a:endParaRP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Пример возможности: повышение качества подготовки специалистов организациями СПО приведет к востребованности выпускников предприятиями других регионов.  Действия по реализации возможности: заключение соглашений между ВУЗами, осуществляющими подготовку IT-специалистов, и IT-технопарками на предмет организации на базе технопарков  практики, целевого обучения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89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27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1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Формулировку наименования проекта  (полную) необходимо  выстраивать по схеме &lt;Действие&gt;+&lt;Объект&gt;+&lt;Территория&gt;, где:</a:t>
            </a:r>
          </a:p>
          <a:p>
            <a:r>
              <a:rPr lang="ru-RU" dirty="0"/>
              <a:t>• Действие – одно или несколько слов, обозначающих действие, например: создание, строительство и открытие, внедрение, разработка и т.п.</a:t>
            </a:r>
          </a:p>
          <a:p>
            <a:r>
              <a:rPr lang="ru-RU" dirty="0"/>
              <a:t>• Объект – то, что планируется создать или изменить в ходе реализации проекта</a:t>
            </a:r>
          </a:p>
          <a:p>
            <a:r>
              <a:rPr lang="ru-RU" dirty="0"/>
              <a:t>• Территория – указывается, на какой территории будут выполняться работы проекта</a:t>
            </a:r>
          </a:p>
          <a:p>
            <a:r>
              <a:rPr lang="ru-RU" dirty="0"/>
              <a:t>Например:  «Разработка и внедрение механизма управления кадровым потенциалом в ………(наименование организации СПО)». </a:t>
            </a:r>
          </a:p>
          <a:p>
            <a:r>
              <a:rPr lang="ru-RU" dirty="0"/>
              <a:t>Сокращенное</a:t>
            </a:r>
            <a:r>
              <a:rPr lang="ru-RU" baseline="0" dirty="0"/>
              <a:t> </a:t>
            </a:r>
            <a:r>
              <a:rPr lang="ru-RU" dirty="0"/>
              <a:t>наименование проекта должно содержать не более трех слов и отражать основную суть проекта. Указывается словосочетание, состоящее из 2-3 слов, которое может использоваться в СМИ при освещении проекта. Краткое наименование рекомендуется формулировать в терминах, формирующих позитивный образ проекта.</a:t>
            </a:r>
          </a:p>
          <a:p>
            <a:r>
              <a:rPr lang="ru-RU" dirty="0"/>
              <a:t>Например,</a:t>
            </a:r>
            <a:r>
              <a:rPr lang="ru-RU" baseline="0" dirty="0"/>
              <a:t> «Эффективные кадры для СПО»</a:t>
            </a:r>
          </a:p>
          <a:p>
            <a:endParaRPr lang="ru-RU" baseline="0" dirty="0"/>
          </a:p>
          <a:p>
            <a:r>
              <a:rPr lang="ru-RU" dirty="0"/>
              <a:t>Куратор ФИО и должность (определен решением проектного комитета организации СПО) </a:t>
            </a:r>
          </a:p>
          <a:p>
            <a:r>
              <a:rPr lang="ru-RU" dirty="0"/>
              <a:t>Функциональный заказчик:  ФИО и должность (чаще зам. Директора СПО, в наибольшей степени заинтересованный в результатах проекта) (определен решением Проектного комитета организации СПО) </a:t>
            </a:r>
          </a:p>
          <a:p>
            <a:r>
              <a:rPr lang="ru-RU" dirty="0"/>
              <a:t>Руководитель проекта: ФИО и должность (лицо, наделенное полномочиями и ответственностью по управлению проектом)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23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данном разделе </a:t>
            </a:r>
            <a:r>
              <a:rPr lang="ru-RU" dirty="0" err="1"/>
              <a:t>тезисно</a:t>
            </a:r>
            <a:r>
              <a:rPr lang="ru-RU" dirty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5">
              <a:defRPr/>
            </a:pPr>
            <a:fld id="{843D2259-0473-4195-B331-640336A2756B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305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ru-RU" sz="1200" b="1" dirty="0">
                <a:solidFill>
                  <a:prstClr val="black"/>
                </a:solidFill>
              </a:rPr>
              <a:t>"Формальные основания для инициации"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Указывается связь проекта с поручениями и указаниями вышестоящих руководителей (</a:t>
            </a:r>
            <a:r>
              <a:rPr lang="ru-RU" sz="1200" dirty="0" err="1">
                <a:solidFill>
                  <a:prstClr val="black"/>
                </a:solidFill>
              </a:rPr>
              <a:t>Минобр</a:t>
            </a:r>
            <a:r>
              <a:rPr lang="ru-RU" sz="1200" dirty="0">
                <a:solidFill>
                  <a:prstClr val="black"/>
                </a:solidFill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defTabSz="914305">
              <a:defRPr/>
            </a:pPr>
            <a:r>
              <a:rPr lang="ru-RU" sz="1200" dirty="0">
                <a:solidFill>
                  <a:prstClr val="black"/>
                </a:solidFill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/>
              <a:t>"Цель проекта"</a:t>
            </a:r>
          </a:p>
          <a:p>
            <a:r>
              <a:rPr lang="ru-RU" dirty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/>
              <a:t>Пример: обеспечить</a:t>
            </a:r>
            <a:r>
              <a:rPr lang="ru-RU" baseline="0" dirty="0"/>
              <a:t> оценку и развитие </a:t>
            </a:r>
            <a:r>
              <a:rPr lang="ru-RU" dirty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/>
          </a:p>
          <a:p>
            <a:r>
              <a:rPr lang="ru-RU" dirty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/>
              <a:t>"Показатели проекта и их значения по годам"</a:t>
            </a:r>
          </a:p>
          <a:p>
            <a:r>
              <a:rPr lang="ru-RU" dirty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/>
              <a:t>Также рекомендуется выделять показатели второго уровня, которые могут включать: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/>
              <a:t>Не рекомендуется использовать показатели с нулевым базовым значением.</a:t>
            </a:r>
          </a:p>
          <a:p>
            <a:r>
              <a:rPr lang="ru-RU" dirty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/>
              <a:t>Пример показателей первого уровня: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Доля</a:t>
            </a:r>
            <a:r>
              <a:rPr lang="ru-RU" baseline="0" dirty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/>
              <a:t>, %;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Доля сотрудников организации СПО,</a:t>
            </a:r>
            <a:r>
              <a:rPr lang="ru-RU" baseline="0" dirty="0"/>
              <a:t> вошедших в кадровый резерв </a:t>
            </a:r>
            <a:endParaRPr lang="ru-RU" dirty="0"/>
          </a:p>
          <a:p>
            <a:r>
              <a:rPr lang="ru-RU" dirty="0"/>
              <a:t>Пример показателей второго уровня: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Охват сотрудников организации СПО мероприятиями,</a:t>
            </a:r>
            <a:r>
              <a:rPr lang="ru-RU" baseline="0" dirty="0"/>
              <a:t> направленными на развитие кадрового потенциала</a:t>
            </a:r>
          </a:p>
          <a:p>
            <a:r>
              <a:rPr lang="ru-RU" b="1" dirty="0"/>
              <a:t>"Результаты проекта". </a:t>
            </a:r>
          </a:p>
          <a:p>
            <a:r>
              <a:rPr lang="ru-RU" dirty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/>
              <a:t>Пример:</a:t>
            </a:r>
          </a:p>
          <a:p>
            <a:r>
              <a:rPr lang="ru-RU" dirty="0"/>
              <a:t>1. Разработан</a:t>
            </a:r>
            <a:r>
              <a:rPr lang="ru-RU" baseline="0" dirty="0"/>
              <a:t> механизм управления кадровым потенциалом, включающий 5 компонентов</a:t>
            </a:r>
            <a:r>
              <a:rPr lang="ru-RU" dirty="0"/>
              <a:t>: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Разработана</a:t>
            </a:r>
            <a:r>
              <a:rPr lang="ru-RU" baseline="0" dirty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/>
              <a:t>;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Обустроена зона для проведения мероприятий с кадровым</a:t>
            </a:r>
            <a:r>
              <a:rPr lang="ru-RU" baseline="0" dirty="0"/>
              <a:t> резервом</a:t>
            </a:r>
            <a:r>
              <a:rPr lang="ru-RU" dirty="0"/>
              <a:t>: конференц-зал, 2 дискуссионные площадки и 2 зоны бизнес-образования;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Обеспечен доступ к широкополосному доступу сети Интернет со скоростью не ниже XX Мбит/c.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……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dirty="0"/>
              <a:t>…..</a:t>
            </a:r>
          </a:p>
          <a:p>
            <a:r>
              <a:rPr lang="ru-RU" dirty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/>
              <a:t> реализующая не менее </a:t>
            </a:r>
            <a:r>
              <a:rPr lang="ru-RU" dirty="0"/>
              <a:t> 7</a:t>
            </a:r>
            <a:r>
              <a:rPr lang="ru-RU" baseline="0" dirty="0"/>
              <a:t> функций: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baseline="0" dirty="0"/>
              <a:t>Обеспечен доступ к базе методических материалов в объеме не менее 1000 ед.</a:t>
            </a:r>
          </a:p>
          <a:p>
            <a:pPr marL="285721" indent="-285721">
              <a:buFont typeface="Wingdings" panose="05000000000000000000" pitchFamily="2" charset="2"/>
              <a:buChar char="§"/>
            </a:pPr>
            <a:r>
              <a:rPr lang="ru-RU" baseline="0" dirty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/>
              <a:t>…..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25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u="sng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kern="150" dirty="0" err="1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 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43" indent="-215243" algn="just"/>
            <a:r>
              <a:rPr lang="ru-RU" kern="150" dirty="0"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 и длительность проекта в днях.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92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1785006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4543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914431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718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602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41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94706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25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513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00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8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840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71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8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7441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9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66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3619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xmlns="" val="4204048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xmlns="" val="1433737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6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3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61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xmlns="" val="3204822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88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7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3620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245296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006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34941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456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0033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247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81780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1439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755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0533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45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xmlns="" val="25685230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xmlns="" val="3442042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1719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7840859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0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02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28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81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crpo.ru/deyatelnost/tsentr-sodejstviya-trudoustrojstvu-vypusknikov-poo-rk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http://kcrpo.ru/images/material/CSTV/PRMONMRK242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945" y="4513094"/>
            <a:ext cx="5345907" cy="353862"/>
          </a:xfrm>
          <a:prstGeom prst="rect">
            <a:avLst/>
          </a:prstGeom>
        </p:spPr>
        <p:txBody>
          <a:bodyPr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9" name="image3.png" descr="\\192.168.250.49\h\УЧЕБНЫЙ  ОТДЕЛ\Бритарева АД\banner_MinObr-t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871" y="292141"/>
            <a:ext cx="2729569" cy="85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 descr="\\192.168.250.49\h\УЧЕБНЫЙ  ОТДЕЛ\Бритарева АД\ЛОГОТИПЫ\лого ГИНФО в векторе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15939" y="291510"/>
            <a:ext cx="1857389" cy="69122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13"/>
          <p:cNvSpPr>
            <a:spLocks noGrp="1"/>
          </p:cNvSpPr>
          <p:nvPr>
            <p:ph type="title" idx="4294967295"/>
          </p:nvPr>
        </p:nvSpPr>
        <p:spPr>
          <a:xfrm>
            <a:off x="576368" y="1354038"/>
            <a:ext cx="9577387" cy="792814"/>
          </a:xfrm>
          <a:prstGeom prst="rect">
            <a:avLst/>
          </a:prstGeom>
        </p:spPr>
        <p:txBody>
          <a:bodyPr>
            <a:normAutofit/>
          </a:bodyPr>
          <a:lstStyle>
            <a:lvl1pPr defTabSz="630936">
              <a:spcBef>
                <a:spcPts val="200"/>
              </a:spcBef>
              <a:defRPr sz="1104">
                <a:solidFill>
                  <a:srgbClr val="000000"/>
                </a:solidFill>
              </a:defRPr>
            </a:lvl1pPr>
          </a:lstStyle>
          <a:p>
            <a:r>
              <a:rPr lang="ru-RU" sz="1300" dirty="0"/>
              <a:t>Дополнительная профессиональная программа профессиональной переподготовки </a:t>
            </a:r>
            <a:r>
              <a:rPr lang="ru-RU" sz="1300" dirty="0" smtClean="0"/>
              <a:t>управленческих </a:t>
            </a:r>
            <a:r>
              <a:rPr lang="ru-RU" sz="1300" dirty="0"/>
              <a:t>команд профессиональных образовательных организаций </a:t>
            </a:r>
            <a:br>
              <a:rPr lang="ru-RU" sz="1300" dirty="0"/>
            </a:br>
            <a:r>
              <a:rPr lang="ru-RU" sz="1300" dirty="0">
                <a:solidFill>
                  <a:schemeClr val="tx1"/>
                </a:solidFill>
              </a:rPr>
              <a:t>«Управление целевым обучением студентов в профессиональной образовательной организации» </a:t>
            </a:r>
            <a:endParaRPr sz="1300" dirty="0">
              <a:solidFill>
                <a:schemeClr val="tx1"/>
              </a:solidFill>
            </a:endParaRPr>
          </a:p>
        </p:txBody>
      </p:sp>
      <p:sp>
        <p:nvSpPr>
          <p:cNvPr id="14" name="Shape 121"/>
          <p:cNvSpPr/>
          <p:nvPr/>
        </p:nvSpPr>
        <p:spPr>
          <a:xfrm>
            <a:off x="1206843" y="3728264"/>
            <a:ext cx="826130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/>
            </a:pPr>
            <a:r>
              <a:rPr lang="ru-RU" dirty="0" smtClean="0"/>
              <a:t>ВЫПУСКНОЙ ПРОЕКТ</a:t>
            </a:r>
          </a:p>
          <a:p>
            <a:pPr algn="ctr">
              <a:defRPr sz="2400"/>
            </a:pPr>
            <a:r>
              <a:rPr lang="ru-RU" dirty="0" smtClean="0"/>
              <a:t>«Целевое обучение в ГБПОУ РК</a:t>
            </a:r>
            <a:r>
              <a:rPr lang="en-US" dirty="0" smtClean="0"/>
              <a:t> </a:t>
            </a:r>
            <a:r>
              <a:rPr lang="ru-RU" dirty="0" smtClean="0"/>
              <a:t>«Романовский колледж индустрии гостеприимства» как инструмент эффективного профессионального старта»</a:t>
            </a:r>
            <a:endParaRPr lang="ru-RU" dirty="0"/>
          </a:p>
        </p:txBody>
      </p:sp>
      <p:sp>
        <p:nvSpPr>
          <p:cNvPr id="15" name="Shape 176"/>
          <p:cNvSpPr/>
          <p:nvPr/>
        </p:nvSpPr>
        <p:spPr>
          <a:xfrm>
            <a:off x="4974936" y="5603107"/>
            <a:ext cx="535016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smtClean="0"/>
              <a:t>                  </a:t>
            </a:r>
            <a:r>
              <a:rPr dirty="0" smtClean="0"/>
              <a:t>Участники </a:t>
            </a:r>
            <a:r>
              <a:rPr dirty="0"/>
              <a:t>команды</a:t>
            </a:r>
            <a:r>
              <a:rPr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Пальчук М.И., директор ГБПОУ РК</a:t>
            </a:r>
            <a:r>
              <a:rPr lang="en-US" dirty="0" smtClean="0"/>
              <a:t> </a:t>
            </a:r>
            <a:r>
              <a:rPr lang="ru-RU" dirty="0" smtClean="0"/>
              <a:t>«РКИГ»</a:t>
            </a:r>
          </a:p>
          <a:p>
            <a:r>
              <a:rPr lang="ru-RU" dirty="0" smtClean="0"/>
              <a:t>		Волкова А.Ю</a:t>
            </a:r>
            <a:r>
              <a:rPr lang="ru-RU" dirty="0"/>
              <a:t>. , </a:t>
            </a:r>
            <a:r>
              <a:rPr lang="ru-RU" dirty="0" smtClean="0"/>
              <a:t>заведующая ЦРПК «РКИГ»</a:t>
            </a:r>
            <a:endParaRPr dirty="0"/>
          </a:p>
          <a:p>
            <a:endParaRPr dirty="0"/>
          </a:p>
        </p:txBody>
      </p:sp>
      <p:sp>
        <p:nvSpPr>
          <p:cNvPr id="16" name="Shape 176"/>
          <p:cNvSpPr/>
          <p:nvPr/>
        </p:nvSpPr>
        <p:spPr>
          <a:xfrm>
            <a:off x="4653068" y="6860538"/>
            <a:ext cx="3543281" cy="918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smtClean="0"/>
              <a:t>г. Москва</a:t>
            </a:r>
            <a:r>
              <a:rPr lang="ru-RU" dirty="0"/>
              <a:t>, 2018</a:t>
            </a:r>
          </a:p>
          <a:p>
            <a:endParaRPr lang="ru-RU" dirty="0"/>
          </a:p>
          <a:p>
            <a:endParaRPr dirty="0"/>
          </a:p>
        </p:txBody>
      </p:sp>
      <p:sp>
        <p:nvSpPr>
          <p:cNvPr id="19" name="Shape 176"/>
          <p:cNvSpPr/>
          <p:nvPr/>
        </p:nvSpPr>
        <p:spPr>
          <a:xfrm>
            <a:off x="80012" y="6796727"/>
            <a:ext cx="101386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  <a:p>
            <a:endParaRPr dirty="0"/>
          </a:p>
        </p:txBody>
      </p:sp>
      <p:sp>
        <p:nvSpPr>
          <p:cNvPr id="20" name="Shape 125"/>
          <p:cNvSpPr/>
          <p:nvPr/>
        </p:nvSpPr>
        <p:spPr>
          <a:xfrm>
            <a:off x="1206843" y="1282599"/>
            <a:ext cx="8643998" cy="7143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Рисунок 16"/>
          <p:cNvPicPr/>
          <p:nvPr/>
        </p:nvPicPr>
        <p:blipFill rotWithShape="1">
          <a:blip r:embed="rId5" cstate="print"/>
          <a:srcRect l="42016" t="22601" r="13333" b="20386"/>
          <a:stretch/>
        </p:blipFill>
        <p:spPr bwMode="auto">
          <a:xfrm>
            <a:off x="4653068" y="114983"/>
            <a:ext cx="1528657" cy="1094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37497" y="2203954"/>
            <a:ext cx="5711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«Проект допущен к</a:t>
            </a:r>
            <a:r>
              <a:rPr lang="en-US" dirty="0"/>
              <a:t> </a:t>
            </a:r>
            <a:r>
              <a:rPr lang="ru-RU" dirty="0" smtClean="0"/>
              <a:t>итоговой аттестации»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Руководитель Программы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Весманов С.В. ______________________</a:t>
            </a:r>
            <a:endParaRPr lang="ru-RU" dirty="0"/>
          </a:p>
        </p:txBody>
      </p:sp>
      <p:sp>
        <p:nvSpPr>
          <p:cNvPr id="21" name="Shape 176"/>
          <p:cNvSpPr/>
          <p:nvPr/>
        </p:nvSpPr>
        <p:spPr>
          <a:xfrm>
            <a:off x="838979" y="5887505"/>
            <a:ext cx="468986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dirty="0" smtClean="0"/>
              <a:t>Модератор:</a:t>
            </a:r>
          </a:p>
          <a:p>
            <a:r>
              <a:rPr lang="ru-RU" dirty="0" smtClean="0"/>
              <a:t>Чуркина М.А. ___________________</a:t>
            </a:r>
          </a:p>
          <a:p>
            <a:r>
              <a:rPr lang="ru-RU" dirty="0" smtClean="0"/>
              <a:t>                              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05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0276269"/>
              </p:ext>
            </p:extLst>
          </p:nvPr>
        </p:nvGraphicFramePr>
        <p:xfrm>
          <a:off x="698023" y="788422"/>
          <a:ext cx="9631566" cy="621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7898"/>
                <a:gridCol w="879984"/>
                <a:gridCol w="778577"/>
                <a:gridCol w="878305"/>
                <a:gridCol w="2024546"/>
                <a:gridCol w="2280698"/>
              </a:tblGrid>
              <a:tr h="59521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(дней)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Функциональные действия проектной команды по достижению результатов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(формированию продуктов) проекта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Внесение изменений в образовательные программы, учебные курсы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01.07.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30.08.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Протоколы педагогического</a:t>
                      </a:r>
                      <a:r>
                        <a:rPr lang="ru-RU" sz="1600" baseline="0" dirty="0" smtClean="0"/>
                        <a:t> и методического советов, приказы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Заместители директора  заведующие отделениями,</a:t>
                      </a:r>
                    </a:p>
                    <a:p>
                      <a:pPr algn="ctr"/>
                      <a:r>
                        <a:rPr lang="ru-RU" sz="1600" dirty="0" smtClean="0"/>
                        <a:t>старший методист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Переподготовка, повышение квалификации и  стажировка педагогов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17.09. 2018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31.12.</a:t>
                      </a:r>
                    </a:p>
                    <a:p>
                      <a:pPr algn="ctr"/>
                      <a:r>
                        <a:rPr lang="ru-RU" sz="1600" dirty="0" smtClean="0"/>
                        <a:t>2018 </a:t>
                      </a:r>
                      <a:r>
                        <a:rPr lang="ru-RU" sz="1400" dirty="0" smtClean="0"/>
                        <a:t>(далее –</a:t>
                      </a:r>
                      <a:r>
                        <a:rPr lang="ru-RU" sz="1400" baseline="0" dirty="0" smtClean="0"/>
                        <a:t> постоянно)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Документы</a:t>
                      </a:r>
                      <a:r>
                        <a:rPr lang="ru-RU" sz="1600" baseline="0" dirty="0" smtClean="0"/>
                        <a:t> о переподготовке, </a:t>
                      </a:r>
                      <a:r>
                        <a:rPr lang="ru-RU" sz="1600" dirty="0" smtClean="0"/>
                        <a:t>повышении квалификации, стажировке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Заместители директора, начальник отдела кадровой и нормативно-правовой работы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Внесение изменений в эффективный контракт / трудовой договор, должностные инструкции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01.01. 2019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31.01.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Дополнительные соглашения, </a:t>
                      </a:r>
                      <a:r>
                        <a:rPr lang="ru-RU" sz="1600" baseline="0" dirty="0" smtClean="0"/>
                        <a:t>должностные инструкции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Заместители директора, начальник отдела кадровой и нормативно-правовой работы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4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Мониторинг регионального рынка труда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01.02. 2019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28.02.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Аналитические справки, протоколы педагогического</a:t>
                      </a:r>
                      <a:r>
                        <a:rPr lang="ru-RU" sz="1600" baseline="0" dirty="0" smtClean="0"/>
                        <a:t> и методического советов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Заместители директора, заведующие</a:t>
                      </a:r>
                      <a:r>
                        <a:rPr lang="ru-RU" sz="1600" baseline="0" dirty="0" smtClean="0"/>
                        <a:t> отделениями,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старший методист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1978" y="339159"/>
            <a:ext cx="9505950" cy="449263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3200" smtClean="0">
                <a:solidFill>
                  <a:schemeClr val="accent2"/>
                </a:solidFill>
                <a:latin typeface="+mn-lt"/>
              </a:rPr>
              <a:t>Структура проектных работ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3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31978" y="339159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Структура проектных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0551540"/>
              </p:ext>
            </p:extLst>
          </p:nvPr>
        </p:nvGraphicFramePr>
        <p:xfrm>
          <a:off x="731978" y="835246"/>
          <a:ext cx="9597567" cy="5231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688"/>
                <a:gridCol w="1070810"/>
                <a:gridCol w="830179"/>
                <a:gridCol w="794084"/>
                <a:gridCol w="2056163"/>
                <a:gridCol w="2365877"/>
              </a:tblGrid>
              <a:tr h="64463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(дней)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Функциональные действия проектной команды по достижению результатов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(формированию продуктов) проекта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Создание новой </a:t>
                      </a:r>
                      <a:r>
                        <a:rPr lang="ru-RU" sz="1600" baseline="0" dirty="0" smtClean="0"/>
                        <a:t>модели трудоустройства выпускников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122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01.03.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30.06.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Инструкция алгоритма трудоустройства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база данных по трудоустройству выпускников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Директор, заместители директора, </a:t>
                      </a:r>
                      <a:r>
                        <a:rPr lang="ru-RU" sz="1600" baseline="0" dirty="0" smtClean="0"/>
                        <a:t>заведующие отделениями, заведующая центром развития профессиональных компетенций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7202"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Оценка</a:t>
                      </a:r>
                      <a:r>
                        <a:rPr lang="ru-RU" sz="1600" baseline="0" dirty="0" smtClean="0"/>
                        <a:t> качества подготовки выпускников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61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01.07.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31.08.</a:t>
                      </a:r>
                    </a:p>
                    <a:p>
                      <a:pPr algn="ctr"/>
                      <a:r>
                        <a:rPr lang="ru-RU" sz="1600" dirty="0" smtClean="0"/>
                        <a:t>2019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Портфолио и </a:t>
                      </a:r>
                      <a:r>
                        <a:rPr lang="ru-RU" sz="1600" dirty="0" err="1" smtClean="0"/>
                        <a:t>скиллс</a:t>
                      </a:r>
                      <a:r>
                        <a:rPr lang="ru-RU" sz="1600" dirty="0" smtClean="0"/>
                        <a:t>-паспорт (по результатам демонстрационного экзамена)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выпускника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Заместители директора, заведующие отделениями, заведующая центром развития профессиональных компетенций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6">
                <a:tc gridSpan="2"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538</a:t>
                      </a:r>
                      <a:endParaRPr lang="ru-RU" sz="17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9546" y="705383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69300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15" y="225631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7523" y="574221"/>
            <a:ext cx="9779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       Укрупненный план-график проекта </a:t>
            </a:r>
            <a:r>
              <a:rPr lang="ru-RU" sz="2800" b="1" dirty="0" smtClean="0">
                <a:solidFill>
                  <a:schemeClr val="accent2"/>
                </a:solidFill>
              </a:rPr>
              <a:t>(план по вехам</a:t>
            </a:r>
            <a:r>
              <a:rPr lang="ru-RU" sz="2800" b="1" dirty="0" smtClean="0">
                <a:solidFill>
                  <a:schemeClr val="accent2"/>
                </a:solidFill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мероприятий )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endParaRPr lang="ru-RU" sz="2000" b="1" dirty="0"/>
          </a:p>
        </p:txBody>
      </p:sp>
      <p:graphicFrame>
        <p:nvGraphicFramePr>
          <p:cNvPr id="9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1625562"/>
              </p:ext>
            </p:extLst>
          </p:nvPr>
        </p:nvGraphicFramePr>
        <p:xfrm>
          <a:off x="641267" y="2246915"/>
          <a:ext cx="9775480" cy="3976376"/>
        </p:xfrm>
        <a:graphic>
          <a:graphicData uri="http://schemas.openxmlformats.org/drawingml/2006/table">
            <a:tbl>
              <a:tblPr/>
              <a:tblGrid>
                <a:gridCol w="619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4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6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35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36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59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59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59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544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1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110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1591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1591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8034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 п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 (дней)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Окончание</a:t>
                      </a: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(квартал)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(квартал)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27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7712" marR="37712" marT="26725" marB="26725" anchor="ctr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</a:t>
                      </a:r>
                    </a:p>
                  </a:txBody>
                  <a:tcPr marL="37714" marR="37714" marT="21853" marB="21853" anchorCtr="1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Система диагностики потребностей работодателя</a:t>
                      </a: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303</a:t>
                      </a:r>
                      <a:endParaRPr lang="ru-RU" sz="1600" dirty="0"/>
                    </a:p>
                  </a:txBody>
                  <a:tcPr marL="95774" marR="95774" marT="26725" marB="26725" anchorCtr="1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01.03. 2018</a:t>
                      </a:r>
                      <a:endParaRPr lang="ru-RU" sz="1600" dirty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01.07.</a:t>
                      </a:r>
                      <a:r>
                        <a:rPr lang="ru-RU" sz="1600" baseline="0" dirty="0" smtClean="0"/>
                        <a:t> 2019</a:t>
                      </a:r>
                      <a:endParaRPr lang="ru-RU" sz="1600" dirty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6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Ctr="1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Пакет образовательных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обновленных учебных курсов </a:t>
                      </a: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124</a:t>
                      </a:r>
                      <a:endParaRPr lang="ru-RU" sz="1600" dirty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01.03.2018</a:t>
                      </a:r>
                      <a:endParaRPr lang="ru-RU" sz="1600" dirty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01.09.</a:t>
                      </a:r>
                      <a:r>
                        <a:rPr lang="ru-RU" sz="1600" baseline="0" dirty="0" smtClean="0"/>
                        <a:t>2019</a:t>
                      </a:r>
                      <a:endParaRPr lang="ru-RU" sz="1600" dirty="0" smtClean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7714" marR="37714" marT="21853" marB="21853" anchorCtr="1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Новая модель трудоустройства выпускников</a:t>
                      </a: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122</a:t>
                      </a:r>
                      <a:endParaRPr lang="ru-RU" sz="1600" dirty="0"/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01.03.2018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01.09.2019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95774" marR="95774" marT="26725" marB="26725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43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31978" y="339159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проекта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 (план реализации проекта, включающий этапы и контрольные точки)</a:t>
            </a:r>
            <a:endParaRPr lang="ru-RU" sz="16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631837"/>
              </p:ext>
            </p:extLst>
          </p:nvPr>
        </p:nvGraphicFramePr>
        <p:xfrm>
          <a:off x="731978" y="835246"/>
          <a:ext cx="9431230" cy="5962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3930"/>
                <a:gridCol w="709863"/>
                <a:gridCol w="890337"/>
                <a:gridCol w="1913021"/>
                <a:gridCol w="2823945"/>
              </a:tblGrid>
              <a:tr h="557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(продукта)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продукта и/или документа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6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потребностей работодателей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51110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Разработка локальных</a:t>
                      </a:r>
                      <a:r>
                        <a:rPr lang="ru-RU" sz="1400" baseline="0" dirty="0" smtClean="0"/>
                        <a:t> актов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05.03.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27.03.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Локальные акты, приказы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директора, заведующие отделениями, начальник отдела нормативно-правовой работы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Актуализация штатного расписания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28.03.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05.04.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Штатное</a:t>
                      </a:r>
                      <a:r>
                        <a:rPr lang="ru-RU" sz="1400" baseline="0" dirty="0" smtClean="0"/>
                        <a:t> расписание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Начальник отдела кадровой и нормативно-правовой работы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Изучение международного опыта и лучших отечественных практик диагностики потребностей</a:t>
                      </a:r>
                      <a:r>
                        <a:rPr lang="ru-RU" sz="1400" baseline="0" dirty="0" smtClean="0"/>
                        <a:t> работодателей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06.04.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23.04.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Аналитические справки, служебные записки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Заведующая центром развития профессиональных компетенций,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Разработка методического обеспечения диагностики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потребностей работодателей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25.04.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Методические рекомендации, анкеты,</a:t>
                      </a:r>
                      <a:r>
                        <a:rPr lang="ru-RU" sz="1400" baseline="0" dirty="0" smtClean="0"/>
                        <a:t> чек-листы, сценарии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директора, заведующие отделениями,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Обработка результатов мониторинга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30.06.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Реестр потребностей работодателей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Заведующие отделениями,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Выработка предложений по внесению изменений в образовательные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30.09.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Протоколы педагогического</a:t>
                      </a:r>
                      <a:r>
                        <a:rPr lang="ru-RU" sz="1400" baseline="0" dirty="0" smtClean="0"/>
                        <a:t> и методического советов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директора, заведующие отделениями и центром развития профессиональных компетенций</a:t>
                      </a:r>
                      <a:r>
                        <a:rPr lang="ru-RU" sz="14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232524"/>
              </p:ext>
            </p:extLst>
          </p:nvPr>
        </p:nvGraphicFramePr>
        <p:xfrm>
          <a:off x="731978" y="835246"/>
          <a:ext cx="9524331" cy="57432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3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7263"/>
                <a:gridCol w="730450"/>
                <a:gridCol w="790609"/>
                <a:gridCol w="2277444"/>
                <a:gridCol w="2535511"/>
              </a:tblGrid>
              <a:tr h="55485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(продукта)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продукта и/или документа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695">
                <a:tc gridSpan="6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Формирование образовательных программ в соответствии с требованиями работодателей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51110"/>
                  </a:ext>
                </a:extLst>
              </a:tr>
              <a:tr h="10040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Проектирование профессиональных модулей и новых учебных курсов</a:t>
                      </a:r>
                    </a:p>
                    <a:p>
                      <a:pPr algn="ctr"/>
                      <a:r>
                        <a:rPr lang="ru-RU" sz="1400" dirty="0" smtClean="0"/>
                        <a:t> с учетом потребностей работодателей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Рабочие программы профессиональных модулей,  междисциплинарных курсов, практики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директора, заведующие</a:t>
                      </a:r>
                      <a:r>
                        <a:rPr lang="ru-RU" sz="1400" baseline="0" dirty="0" smtClean="0"/>
                        <a:t> отделениями,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39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Внедрение стандартов Ворлдскиллс (гармонизация лучших мировых практик и профессиональных</a:t>
                      </a:r>
                      <a:r>
                        <a:rPr lang="ru-RU" sz="1400" baseline="0" dirty="0" smtClean="0"/>
                        <a:t> стандартов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Учебные планы, рабочие программы профессиональных модулей,  междисциплинарных курсов, практики с учетом стандартов Ворлдскиллс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Заместители директора, заведующие</a:t>
                      </a:r>
                      <a:r>
                        <a:rPr lang="ru-RU" sz="1400" baseline="0" dirty="0" smtClean="0"/>
                        <a:t> отделениями и центром развития профессиональных компетенций,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4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Внесение изменений в учебные</a:t>
                      </a:r>
                      <a:r>
                        <a:rPr lang="ru-RU" sz="1400" baseline="0" dirty="0" smtClean="0"/>
                        <a:t> планы и образовательные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01.09.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Учебные планы, рабочие программы профессиональных модулей,  междисциплинарных курсов, практики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Заместители директора, заведующие</a:t>
                      </a:r>
                      <a:r>
                        <a:rPr lang="ru-RU" sz="1400" baseline="0" dirty="0" smtClean="0"/>
                        <a:t> отделениями и центром развития профессиональных компетенций,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1978" y="339159"/>
            <a:ext cx="9505950" cy="449263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Календарный план-график проекта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06651" y="185352"/>
            <a:ext cx="9448002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2"/>
                </a:solidFill>
              </a:rPr>
              <a:t>Календарный план-график проекта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0111" y="7027069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822465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8" y="142504"/>
            <a:ext cx="1219111" cy="12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4071099"/>
              </p:ext>
            </p:extLst>
          </p:nvPr>
        </p:nvGraphicFramePr>
        <p:xfrm>
          <a:off x="534988" y="1584319"/>
          <a:ext cx="9507815" cy="52949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3054"/>
                <a:gridCol w="2502568"/>
                <a:gridCol w="991074"/>
                <a:gridCol w="810187"/>
                <a:gridCol w="2418348"/>
                <a:gridCol w="2362584"/>
              </a:tblGrid>
              <a:tr h="15692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Создание практико-ориентированной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обучающей среды, новых форм оценки компетенций, формирование возникающих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новых навыков и профессиональных компетенций 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01.09.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01.09.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Создание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центра опережающей подготовки кадров для сферы услуг, фонды оценочных средств компетенций, протоколы заседаний методического и педагогического советов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Директор, заместители директора, заведующие отделениями и центра развития профессиональных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компетенций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56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Обеспечение переподготовки, повышения квалификации и стажировки педагогов</a:t>
                      </a:r>
                    </a:p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01.10.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31.12.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2018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далее –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постоянно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Направления на переподготовку, повышение квалификации и стажировку педагогов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Заместители директора, начальник отдела кадровой и нормативно-правовой работы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Переход педагогов на эффективный контракт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01.01.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31.01.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Эффективный контракт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Начальник отдела кадровой и нормативно-правовой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42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новой модели трудоустройства выпускников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Анализ регионального рынка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Ежеквар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тально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Регулярно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Отчет о результатах мониторинга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Заведующие отделениями,</a:t>
                      </a:r>
                    </a:p>
                    <a:p>
                      <a:pPr algn="ctr"/>
                      <a:r>
                        <a:rPr lang="ru-RU" sz="1400" dirty="0" smtClean="0"/>
                        <a:t>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9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Ревизия базы данных социальных партнеров, потенциальных работодателей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25.02.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15.03.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Реестр социальных партнеров, потенциальных работодателей, вакансий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Заведующие отделениями и центром информационно-коммуникационных</a:t>
                      </a:r>
                      <a:r>
                        <a:rPr lang="ru-RU" sz="1400" baseline="0" dirty="0" smtClean="0"/>
                        <a:t> технологий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1759685"/>
              </p:ext>
            </p:extLst>
          </p:nvPr>
        </p:nvGraphicFramePr>
        <p:xfrm>
          <a:off x="534988" y="1281918"/>
          <a:ext cx="9483156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3054"/>
                <a:gridCol w="2502568"/>
                <a:gridCol w="954979"/>
                <a:gridCol w="890337"/>
                <a:gridCol w="2334127"/>
                <a:gridCol w="2378091"/>
              </a:tblGrid>
              <a:tr h="45129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(продукта)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продукта и/или документа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3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622169"/>
              </p:ext>
            </p:extLst>
          </p:nvPr>
        </p:nvGraphicFramePr>
        <p:xfrm>
          <a:off x="731978" y="835246"/>
          <a:ext cx="9422674" cy="57896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1010"/>
                <a:gridCol w="794084"/>
                <a:gridCol w="1010653"/>
                <a:gridCol w="2213811"/>
                <a:gridCol w="2225841"/>
              </a:tblGrid>
              <a:tr h="47619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(продукта)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результата продукта и/или документа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новой модели трудоустройства выпускников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Разработка регламента работы ССТВ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01.06.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План работы ССТВ, </a:t>
                      </a:r>
                      <a:r>
                        <a:rPr lang="ru-RU" sz="1400" baseline="0" dirty="0" smtClean="0"/>
                        <a:t>локальный акт, приказ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Заведующие отделениями и центром развития профессиональных компетенций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Внесение изменений в стратегию развития ГБПОУ РК «РКИГ»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01.04.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Стратегия развития </a:t>
                      </a:r>
                    </a:p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ГБПОУ РК «РКИГ» 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Директор, заместители директора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Корректировка методических рекомендаций по созданию портфолио выпускников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01.06.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Методические рекомендации, локальный акт, приказ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директора, старший методист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</a:t>
                      </a:r>
                      <a:r>
                        <a:rPr lang="ru-RU" sz="1400" baseline="0" dirty="0" smtClean="0"/>
                        <a:t> консультационных мероприятий по вопросам трудоустройства обучающихся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03.05.</a:t>
                      </a:r>
                    </a:p>
                    <a:p>
                      <a:pPr algn="ctr"/>
                      <a:r>
                        <a:rPr lang="ru-RU" sz="1400" dirty="0" smtClean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Постоянно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Консультации, семинары, встречи с работодателями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Заведующие отделениями и центром развития профессиональных компетенций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Создание ассоциации  выпускников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01.03.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01.07.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Регламент деятельности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Заместители директора , заведующие отделениями и центром развития</a:t>
                      </a:r>
                      <a:r>
                        <a:rPr lang="ru-RU" sz="1400" baseline="0" dirty="0" smtClean="0"/>
                        <a:t> профессиональных компетенций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1978" y="339159"/>
            <a:ext cx="9505950" cy="449263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3200" smtClean="0">
                <a:solidFill>
                  <a:schemeClr val="accent2"/>
                </a:solidFill>
                <a:latin typeface="+mn-lt"/>
              </a:rPr>
              <a:t>Календарный план-график проекта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7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98479" y="730806"/>
            <a:ext cx="9514024" cy="4302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Бюджет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</a:t>
            </a:r>
            <a:endParaRPr lang="ru-RU" sz="18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98504"/>
              </p:ext>
            </p:extLst>
          </p:nvPr>
        </p:nvGraphicFramePr>
        <p:xfrm>
          <a:off x="609797" y="1421692"/>
          <a:ext cx="9662207" cy="50671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8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348"/>
                <a:gridCol w="782052"/>
                <a:gridCol w="1888958"/>
                <a:gridCol w="1379001"/>
                <a:gridCol w="10965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7399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результатов (продуктов) и действий (комплекса мероприятий) по их достижению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Бюджетные источники финансирования, млн.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Внебюджетные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142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бюджет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Консолидированные бюджеты субъектов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50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ч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из 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823">
                <a:tc gridSpan="7"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проекта  1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Система диагностики потребностей работодателя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0,125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400">
                <a:tc gridSpan="7"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проекта 2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Пакет актуальных образовательных программ, обновленных учебных курсов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111">
                <a:tc gridSpan="7"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проекта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Новая модель трудоустройства выпускников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73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760">
                <a:tc gridSpan="7"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Статьи расходов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: заработная плата/доплата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исполнителям, налоги, полиграфические расходы, канцтовары, гонорары экспертам, оргтехника, командировочные расходы, транспортные расходы, программное обеспечение, услуги сторонних организаций, представительские расходы, непредвиденные расходы, расходы на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PR-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технологии и маркетинговые услуги</a:t>
                      </a:r>
                      <a:endParaRPr lang="ru-RU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1042873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9546" y="705383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69300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230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683" y="105098"/>
            <a:ext cx="8383400" cy="98977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Модель организации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выполнения проекта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05502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1194485"/>
              </p:ext>
            </p:extLst>
          </p:nvPr>
        </p:nvGraphicFramePr>
        <p:xfrm>
          <a:off x="468219" y="1473750"/>
          <a:ext cx="9817768" cy="5196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50529"/>
                <a:gridCol w="3234357"/>
                <a:gridCol w="60328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п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п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Технология работы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Реализация проекта (по состоянию 14.04.2018 г.)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Разработка системы диагностики потребностей работодателей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500" dirty="0" smtClean="0"/>
                        <a:t>Создана рабочая группа по реализации проекта (распределены роли и ответственность),</a:t>
                      </a:r>
                      <a:r>
                        <a:rPr lang="ru-RU" altLang="ru-RU" sz="1500" baseline="0" dirty="0" smtClean="0"/>
                        <a:t> проведен анализ молодежной занятости РК (слайд 19). </a:t>
                      </a:r>
                      <a:r>
                        <a:rPr lang="ru-RU" altLang="ru-RU" sz="1500" dirty="0" smtClean="0"/>
                        <a:t>Изучены современные тенденции развития сферы услуг.</a:t>
                      </a:r>
                      <a:r>
                        <a:rPr lang="ru-RU" altLang="ru-RU" sz="1500" baseline="0" dirty="0" smtClean="0"/>
                        <a:t> </a:t>
                      </a:r>
                      <a:r>
                        <a:rPr lang="ru-RU" altLang="ru-RU" sz="1500" dirty="0" smtClean="0"/>
                        <a:t>Определены механизмы диагностики потребностей работодателей.</a:t>
                      </a:r>
                      <a:r>
                        <a:rPr lang="ru-RU" altLang="ru-RU" sz="1500" baseline="0" dirty="0" smtClean="0"/>
                        <a:t> </a:t>
                      </a:r>
                      <a:r>
                        <a:rPr lang="ru-RU" altLang="ru-RU" sz="1500" dirty="0" smtClean="0"/>
                        <a:t>Проведен брифинг с потенциальными работодателями о перспективах целевого обучения 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Формирование образовательных программ в соответствии с требованиями работодателей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03" marR="41903" marT="0" marB="0" anchor="ctr" anchorCtr="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500" dirty="0" smtClean="0"/>
                        <a:t>Определены изменения в образовательных программах в соответствии с требованиями работодателей.</a:t>
                      </a:r>
                      <a:r>
                        <a:rPr lang="ru-RU" altLang="ru-RU" sz="1500" baseline="0" dirty="0" smtClean="0"/>
                        <a:t> </a:t>
                      </a:r>
                      <a:r>
                        <a:rPr lang="ru-RU" altLang="ru-RU" sz="1500" dirty="0" smtClean="0"/>
                        <a:t>Принято решение о включении в учебные планы на 2018</a:t>
                      </a:r>
                      <a:r>
                        <a:rPr lang="en-US" altLang="ru-RU" sz="1500" dirty="0" smtClean="0"/>
                        <a:t>-</a:t>
                      </a:r>
                      <a:r>
                        <a:rPr lang="ru-RU" altLang="ru-RU" sz="1500" dirty="0" smtClean="0"/>
                        <a:t>2019 уч. года новых дисциплин «Техника поиска работы», «Основы предпринимательской деятельности», в рабочие программы профессиональных модулей и практики - курс «Современные</a:t>
                      </a:r>
                      <a:r>
                        <a:rPr lang="ru-RU" altLang="ru-RU" sz="1500" baseline="0" dirty="0" smtClean="0"/>
                        <a:t> практики предоставления сервисных услуг» </a:t>
                      </a:r>
                      <a:endParaRPr lang="ru-RU" altLang="ru-RU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effectLst/>
                        </a:rPr>
                        <a:t>Создание н</a:t>
                      </a:r>
                      <a:r>
                        <a:rPr lang="ru-RU" sz="1600" dirty="0" smtClean="0"/>
                        <a:t>овой модели трудоустройства выпускников в ГБПОУ</a:t>
                      </a:r>
                      <a:r>
                        <a:rPr lang="ru-RU" sz="1600" baseline="0" dirty="0" smtClean="0"/>
                        <a:t> РК «Романовский колледж индустрии гостеприимства»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1903" marR="41903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Проведен анализ путей трудоустройства</a:t>
                      </a:r>
                      <a:r>
                        <a:rPr lang="ru-RU" sz="1500" baseline="0" dirty="0" smtClean="0"/>
                        <a:t> (слайд 20). </a:t>
                      </a:r>
                      <a:r>
                        <a:rPr lang="ru-RU" sz="1500" dirty="0" smtClean="0"/>
                        <a:t>Разработан регламент работы ССТВ.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altLang="ru-RU" sz="1500" dirty="0" smtClean="0"/>
                        <a:t>Заключено 8 договоров целевого обучения студентов по специальностям «Технология продукции общественного питания»   и «Гостиничный сервис».</a:t>
                      </a:r>
                      <a:r>
                        <a:rPr lang="ru-RU" altLang="ru-RU" sz="1500" baseline="0" dirty="0" smtClean="0"/>
                        <a:t> </a:t>
                      </a:r>
                      <a:r>
                        <a:rPr lang="ru-RU" altLang="ru-RU" sz="1500" dirty="0" smtClean="0"/>
                        <a:t>Проведены переговоры с работодателями по заключению 16 договоров целевого обучения (выпуск 2018 года)</a:t>
                      </a:r>
                    </a:p>
                    <a:p>
                      <a:pPr algn="just"/>
                      <a:endParaRPr lang="ru-RU" altLang="ru-RU" sz="1500" dirty="0" smtClean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58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05502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2545" y="302737"/>
            <a:ext cx="7429068" cy="125994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 молодежной занятости (Республика Крым)</a:t>
            </a:r>
            <a:endParaRPr lang="ru-RU" dirty="0"/>
          </a:p>
        </p:txBody>
      </p:sp>
      <p:graphicFrame>
        <p:nvGraphicFramePr>
          <p:cNvPr id="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6716042"/>
              </p:ext>
            </p:extLst>
          </p:nvPr>
        </p:nvGraphicFramePr>
        <p:xfrm>
          <a:off x="299721" y="1889752"/>
          <a:ext cx="10063480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265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7978" y="300038"/>
            <a:ext cx="6432885" cy="947737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accent2"/>
                </a:solidFill>
                <a:latin typeface="+mn-lt"/>
              </a:rPr>
              <a:t>Содержание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+mn-lt"/>
              </a:rPr>
              <a:t>презентации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924968"/>
              </p:ext>
            </p:extLst>
          </p:nvPr>
        </p:nvGraphicFramePr>
        <p:xfrm>
          <a:off x="397145" y="1459002"/>
          <a:ext cx="10029227" cy="534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7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2205">
                <a:tc>
                  <a:txBody>
                    <a:bodyPr/>
                    <a:lstStyle/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Термины,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определения,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используемые сокращения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……………………………………………..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Титульная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информация о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проекте ………………………………………………………………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необходимости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проекта ……………………………………………………………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...........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.......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Цели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проекта ………………………………………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Структура  (иерархия) проектных работ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………………………………………………………………….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Укрупненный план-график проекта (план по вехам) …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Календарный план-график проекта ……………………………………………………………………….. 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Бюджет проекта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…………………………………………………………..…………………………………………..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Модель организации выполнения проекта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молодежной занятости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……………………………………………………………………………….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 путей трудоустройства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…………………………………………………………………...............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Прогнозные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показатели результатов ЦО в ГБПОУ РК «РКИГ»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Реестр заинтересованных сторон проекта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Коммуникационная  схема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проек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.………………………………………………………………………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Матрица распределения ответственности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defTabSz="986058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Управление рисками проекта 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</a:t>
                      </a:r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…........</a:t>
                      </a:r>
                      <a:endParaRPr lang="ru-RU" sz="2000" b="1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20870" t="80615" r="7342" b="10109"/>
          <a:stretch/>
        </p:blipFill>
        <p:spPr bwMode="auto">
          <a:xfrm>
            <a:off x="397145" y="6758610"/>
            <a:ext cx="9343203" cy="70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47" y="105098"/>
            <a:ext cx="1044526" cy="1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0773" y="0"/>
            <a:ext cx="1201039" cy="99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62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05502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1731817" y="302737"/>
            <a:ext cx="7467601" cy="12599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Анализ путей трудоустройства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1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9891560"/>
              </p:ext>
            </p:extLst>
          </p:nvPr>
        </p:nvGraphicFramePr>
        <p:xfrm>
          <a:off x="534988" y="1763713"/>
          <a:ext cx="9621837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00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05502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759527" y="302737"/>
            <a:ext cx="7592291" cy="12599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Прогнозные показатели результатов целевого обучения в ГБПОУ РК «Романовский колледж индустрии гостеприимства»</a:t>
            </a:r>
            <a:endParaRPr lang="ru-RU" sz="3600" dirty="0"/>
          </a:p>
        </p:txBody>
      </p:sp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9569249"/>
              </p:ext>
            </p:extLst>
          </p:nvPr>
        </p:nvGraphicFramePr>
        <p:xfrm>
          <a:off x="534988" y="1763713"/>
          <a:ext cx="4721225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1061979"/>
              </p:ext>
            </p:extLst>
          </p:nvPr>
        </p:nvGraphicFramePr>
        <p:xfrm>
          <a:off x="5435600" y="1763713"/>
          <a:ext cx="4721225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95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84236" y="681463"/>
            <a:ext cx="9505952" cy="720725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Реестр заинтересованных сторон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4257068"/>
              </p:ext>
            </p:extLst>
          </p:nvPr>
        </p:nvGraphicFramePr>
        <p:xfrm>
          <a:off x="927100" y="1571355"/>
          <a:ext cx="9505952" cy="515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7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75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021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интересов</a:t>
                      </a:r>
                      <a:b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98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Министерство образования РФ, Министерство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образования, науки и молодёжи Республики Крым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Министр образования и науки РФ, </a:t>
                      </a:r>
                    </a:p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министр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образования, науки и молодёжи Республики Крым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Нормативно-правовое регулирование.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Финансирование исполнения государственного задания на обучение граждан по программам СПО.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Определение и согласование КЦП в ГБПОУ РК «РКИГ».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Размещение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заказа на подготовку кадров для сферы услуг. Надзор и контроль.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качества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подготовки выпускников, трудоустройство в соответствии с заключёнными целевыми договорами как фактор эффективного профессионального старта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ФГАОУ ДПО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ГИНФО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Мельниченко Л. Н. – ректор ФГАОУ ДПО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ГИНФО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профессиональной квалификации руководящих работников ОО СПО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5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Союз «Торгово-промышленная палата Крыма»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Президент ТПП Республики Крым - МАЛЬЦЕВ А.А.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Экспертное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участие в образовательном процессе и мероприятиях, связанных с модернизацией СПО. Контроль трудоустройства выпускников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75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 содействия трудоустройству выпускников ОО СПО Республики Крым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http://kcrpo.ru/deyatelnost/tsentr-sodejstviya-trudoustrojstvu-vypusknikov-poo-rk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ормировании регионального заказа на подготовку кадров для сферы услуг.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Приказ Министерства образования, науки и молодежи Республики Крым № 242 от 03.04.2015 г. «О создании Центров содействия трудоустройству выпускников образовательных организаций высшего образования и профессиональных образовательных организаций</a:t>
                      </a:r>
                      <a:r>
                        <a:rPr lang="ru-RU" sz="14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831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5"/>
          <a:srcRect l="20870" t="81647" r="7342" b="10109"/>
          <a:stretch/>
        </p:blipFill>
        <p:spPr bwMode="auto">
          <a:xfrm>
            <a:off x="644089" y="6749297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94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0948913"/>
              </p:ext>
            </p:extLst>
          </p:nvPr>
        </p:nvGraphicFramePr>
        <p:xfrm>
          <a:off x="684236" y="1991639"/>
          <a:ext cx="9505952" cy="3836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5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64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166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интересов</a:t>
                      </a:r>
                      <a:b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Работодатели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региона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 Крым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Стабильное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трудоустройство выпускников, подготовка к</a:t>
                      </a:r>
                      <a:r>
                        <a:rPr lang="ru-RU" sz="1400" dirty="0" smtClean="0"/>
                        <a:t>адров высокой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квалификации</a:t>
                      </a:r>
                      <a:r>
                        <a:rPr lang="ru-RU" sz="1400" dirty="0" smtClean="0"/>
                        <a:t> на основе целевых договоров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5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Образовательное сообщество: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абитуриенты,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одители, студенты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 Крым</a:t>
                      </a: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Конкурентоспособные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 рынке труда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 с эффективным профессиональным стартом, способные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 построению карьеры, дальнейшему самообразованию и профессиональному развитию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3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7.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Средства массовой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 Крым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Формирование авторитета ГБПОУ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РК «РКИГ»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среди работодателей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абитуриентов, повышение престижа СПО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30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8.</a:t>
                      </a:r>
                      <a:endParaRPr lang="ru-RU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Профессиональные образовательные организации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Республика Крым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престижа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ГБПОУ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РК «РКИГ», конкурентоспособность в системе СПО Республики Крым, 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величение КЦП,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снижение молодежной безработицы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831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684236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684236" y="681463"/>
            <a:ext cx="9505952" cy="72072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3200" smtClean="0">
                <a:solidFill>
                  <a:schemeClr val="accent2"/>
                </a:solidFill>
                <a:latin typeface="+mn-lt"/>
              </a:rPr>
              <a:t>Реестр заинтересованных сторон проекта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76529" y="201130"/>
            <a:ext cx="8720138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Коммуникационная схема проекта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864997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5428155"/>
              </p:ext>
            </p:extLst>
          </p:nvPr>
        </p:nvGraphicFramePr>
        <p:xfrm>
          <a:off x="831802" y="1636455"/>
          <a:ext cx="9409591" cy="4963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8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1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52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5048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Определение функциональных задач проекта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Куратор проекта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Администраторы проекта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Согласно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графику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дорожной карте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Электронная почта, брифинг, собрание, приказ, уведомление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1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Работа по направлениям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Администраторы проекта 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Согласно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графику,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по мере необходимости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Электронная почта, 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беседа, брифинг, собрание, приказ, уведомление</a:t>
                      </a: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Этапы реализации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Администраторы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Куратор проекта, 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аботодатели, преподаватели,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методисты, образовательное сообщество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Согласно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графику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Электронная почта, брифинги, видеоконференция, совещания</a:t>
                      </a: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36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Администраторы проекта</a:t>
                      </a: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куратор проекта, СМИ, образовательное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сообщество, сотрудники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регулярной основе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Электронная почта, брифинги, видеоконференция, совещания</a:t>
                      </a:r>
                    </a:p>
                  </a:txBody>
                  <a:tcPr marL="78203" marR="78203" marT="41476" marB="41476"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C:\Users\ginfo4708\Desktop\Б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pic>
        <p:nvPicPr>
          <p:cNvPr id="8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1576" y="426045"/>
            <a:ext cx="9098650" cy="4730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301910"/>
              </p:ext>
            </p:extLst>
          </p:nvPr>
        </p:nvGraphicFramePr>
        <p:xfrm>
          <a:off x="484309" y="1421692"/>
          <a:ext cx="9628194" cy="3543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2344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1227221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  <a:gridCol w="926432">
                  <a:extLst>
                    <a:ext uri="{9D8B030D-6E8A-4147-A177-3AD203B41FA5}">
                      <a16:colId xmlns:a16="http://schemas.microsoft.com/office/drawing/2014/main" xmlns="" val="3159732909"/>
                    </a:ext>
                  </a:extLst>
                </a:gridCol>
                <a:gridCol w="1040692">
                  <a:extLst>
                    <a:ext uri="{9D8B030D-6E8A-4147-A177-3AD203B41FA5}">
                      <a16:colId xmlns:a16="http://schemas.microsoft.com/office/drawing/2014/main" xmlns="" val="2303140050"/>
                    </a:ext>
                  </a:extLst>
                </a:gridCol>
              </a:tblGrid>
              <a:tr h="422782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(продукт) и/или документ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подтверждающий достижение результата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777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 </a:t>
                      </a:r>
                      <a:endParaRPr lang="ru-RU" sz="1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(руководитель организации)</a:t>
                      </a:r>
                      <a:endParaRPr lang="ru-RU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</a:t>
                      </a: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 проекта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Преподаватели</a:t>
                      </a:r>
                      <a:endParaRPr lang="ru-RU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Эксперты/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наставники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/мастера</a:t>
                      </a:r>
                      <a:endParaRPr lang="ru-RU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Работодатели</a:t>
                      </a:r>
                      <a:endParaRPr lang="ru-RU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801622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Система диагностики потребностей работодателя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О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О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УЧ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Пакет актуальных образовательных программ,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обновленных учебных курсов  </a:t>
                      </a:r>
                      <a:r>
                        <a:rPr lang="ru-RU" sz="1300" kern="12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У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О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О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УЧ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УЧ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49529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Новая модель трудоустройства выпускников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У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 О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О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УЧ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УЧ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BEFF6"/>
                          </a:solidFill>
                          <a:effectLst/>
                          <a:latin typeface="+mj-lt"/>
                        </a:rPr>
                        <a:t>УЧ </a:t>
                      </a:r>
                      <a:endParaRPr lang="ru-RU" sz="1400" b="1" dirty="0">
                        <a:solidFill>
                          <a:srgbClr val="EBEFF6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13505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175810"/>
              </p:ext>
            </p:extLst>
          </p:nvPr>
        </p:nvGraphicFramePr>
        <p:xfrm>
          <a:off x="545717" y="6027333"/>
          <a:ext cx="9566786" cy="5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:a16="http://schemas.microsoft.com/office/drawing/2014/main" xmlns="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:a16="http://schemas.microsoft.com/office/drawing/2014/main" xmlns="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xmlns="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xmlns="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:a16="http://schemas.microsoft.com/office/drawing/2014/main" xmlns="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xmlns="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xmlns="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xmlns="" val="3421832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</a:p>
                  </a:txBody>
                  <a:tcPr marL="91103" marR="91103" marT="45551" marB="4555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769300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06651" y="185352"/>
            <a:ext cx="9448002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Управление рисками проекта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1091163"/>
              </p:ext>
            </p:extLst>
          </p:nvPr>
        </p:nvGraphicFramePr>
        <p:xfrm>
          <a:off x="717666" y="1603126"/>
          <a:ext cx="9448002" cy="5136830"/>
        </p:xfrm>
        <a:graphic>
          <a:graphicData uri="http://schemas.openxmlformats.org/drawingml/2006/table">
            <a:tbl>
              <a:tblPr firstRow="1" firstCol="1" bandRow="1"/>
              <a:tblGrid>
                <a:gridCol w="540135">
                  <a:extLst>
                    <a:ext uri="{9D8B030D-6E8A-4147-A177-3AD203B41FA5}">
                      <a16:colId xmlns:a16="http://schemas.microsoft.com/office/drawing/2014/main" xmlns="" val="1275925445"/>
                    </a:ext>
                  </a:extLst>
                </a:gridCol>
                <a:gridCol w="4247409">
                  <a:extLst>
                    <a:ext uri="{9D8B030D-6E8A-4147-A177-3AD203B41FA5}">
                      <a16:colId xmlns:a16="http://schemas.microsoft.com/office/drawing/2014/main" xmlns="" val="123190958"/>
                    </a:ext>
                  </a:extLst>
                </a:gridCol>
                <a:gridCol w="4660458">
                  <a:extLst>
                    <a:ext uri="{9D8B030D-6E8A-4147-A177-3AD203B41FA5}">
                      <a16:colId xmlns:a16="http://schemas.microsoft.com/office/drawing/2014/main" xmlns="" val="1236641119"/>
                    </a:ext>
                  </a:extLst>
                </a:gridCol>
              </a:tblGrid>
              <a:tr h="777338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Наименование рисков проекта 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по минимизации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777030"/>
                  </a:ext>
                </a:extLst>
              </a:tr>
              <a:tr h="6906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/>
                          </a:solidFill>
                          <a:latin typeface="+mj-lt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Короткий жизненный цикл предприятий (работодатели – представители малого и среднего бизнеса) 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1007943" rtl="0" eaLnBrk="1" latinLnBrk="0" hangingPunct="1"/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Подбор конкурентоспособных предприятий для заключения договоров на целевое обучение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5371526"/>
                  </a:ext>
                </a:extLst>
              </a:tr>
              <a:tr h="6204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/>
                          </a:solidFill>
                          <a:latin typeface="+mj-lt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4015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Отчисление студентов до окончания срока обучения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4015" algn="l"/>
                        </a:tabLst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Перевод студентов, обучающихся по целевым договорам, на индивидуальный график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8934880"/>
                  </a:ext>
                </a:extLst>
              </a:tr>
              <a:tr h="7215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/>
                          </a:solidFill>
                          <a:latin typeface="+mj-lt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Недостаточный уровень  профессиональной подготовки выпускников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Переподготовка и повышение квалификации педагогов.  Обновление образовательных программ в соответствии с диагностикой потребностей работодателей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8658397"/>
                  </a:ext>
                </a:extLst>
              </a:tr>
              <a:tr h="72154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Внутренняя конкуренция между образовательными организациями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4015" algn="l"/>
                        </a:tabLst>
                        <a:defRPr/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Повышение качества обучения, создание позитивного имиджа ОО. Расширение спектра образовательных услуг, в том числе по программам ДПО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0843841"/>
                  </a:ext>
                </a:extLst>
              </a:tr>
              <a:tr h="72154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5.</a:t>
                      </a:r>
                      <a:endParaRPr lang="ru-RU" sz="1800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Неконкурентоспособная заработная плата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При трудоустройстве выпускников 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тбор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ресурсообеспеченных работодателей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580812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0111" y="7027069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822465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1989" y="1764877"/>
            <a:ext cx="9088041" cy="162043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03771" y="3051246"/>
            <a:ext cx="7484269" cy="1931917"/>
          </a:xfrm>
        </p:spPr>
        <p:txBody>
          <a:bodyPr/>
          <a:lstStyle/>
          <a:p>
            <a:r>
              <a:rPr lang="ru-RU" dirty="0" smtClean="0"/>
              <a:t>Группа 9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D:\Анна\РКИГ логотип\Attachments_svpurst@yandex.ua_2017-11-07_13-31-02\ЛОГОТИП_РОМАНОВСКИЙ_КОЛЛЕДЖ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61" y="4204724"/>
            <a:ext cx="6161087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info4708\Desktop\Б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4" y="0"/>
            <a:ext cx="2354197" cy="194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68379" y="289406"/>
            <a:ext cx="7716253" cy="94773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+mn-lt"/>
              </a:rPr>
              <a:t>Термины</a:t>
            </a:r>
            <a:r>
              <a:rPr lang="en-US" sz="3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600" dirty="0">
                <a:solidFill>
                  <a:schemeClr val="accent2"/>
                </a:solidFill>
                <a:latin typeface="+mn-lt"/>
              </a:rPr>
              <a:t>определения</a:t>
            </a:r>
            <a:r>
              <a:rPr lang="en-US" sz="3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600" dirty="0">
                <a:solidFill>
                  <a:schemeClr val="accent2"/>
                </a:solidFill>
                <a:latin typeface="+mn-lt"/>
              </a:rPr>
              <a:t>используемые 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сокращения</a:t>
            </a:r>
            <a:endParaRPr lang="ru-RU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852182"/>
              </p:ext>
            </p:extLst>
          </p:nvPr>
        </p:nvGraphicFramePr>
        <p:xfrm>
          <a:off x="472931" y="1304127"/>
          <a:ext cx="9739472" cy="483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7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684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Термин / сокращение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Определение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термина / полное 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7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Целевое обучение /</a:t>
                      </a:r>
                      <a:r>
                        <a:rPr lang="ru-RU" sz="2000" baseline="0" dirty="0" smtClean="0">
                          <a:latin typeface="+mn-lt"/>
                        </a:rPr>
                        <a:t> ЦО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+mn-lt"/>
                        </a:rPr>
                        <a:t>Возможность бесплатного обучения по направлению от предприятия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Профессиональная образовательная организация / ПОО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Организация, осуществляющая в качестве основной цели ее деятельности образовательную деятельность по образовательным программам среднего профессионального образования и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по программам профессионального обучения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Среднее профессиональное образование </a:t>
                      </a:r>
                      <a:r>
                        <a:rPr lang="en-US" sz="2000" dirty="0" smtClean="0">
                          <a:latin typeface="+mn-lt"/>
                        </a:rPr>
                        <a:t>/ </a:t>
                      </a:r>
                      <a:r>
                        <a:rPr lang="ru-RU" sz="2000" dirty="0" smtClean="0">
                          <a:latin typeface="+mn-lt"/>
                        </a:rPr>
                        <a:t>СПО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+mn-lt"/>
                        </a:rPr>
                        <a:t>Подготовка квалифицированных рабочих,</a:t>
                      </a:r>
                      <a:r>
                        <a:rPr lang="ru-RU" sz="2000" baseline="0" dirty="0" smtClean="0">
                          <a:latin typeface="+mn-lt"/>
                        </a:rPr>
                        <a:t> служащих и специалистов среднего звена на базе основного общего и основного среднего образования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4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Дополнительная образовательная программа / ДОП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Программа, направленная на реализацию потребностей и запросов обучающихся помимо деятельности в рамках основной образовательной программы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20870" t="80615" r="7342" b="10109"/>
          <a:stretch/>
        </p:blipFill>
        <p:spPr bwMode="auto">
          <a:xfrm>
            <a:off x="397145" y="6758610"/>
            <a:ext cx="9343203" cy="70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821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4337595"/>
              </p:ext>
            </p:extLst>
          </p:nvPr>
        </p:nvGraphicFramePr>
        <p:xfrm>
          <a:off x="521057" y="1614572"/>
          <a:ext cx="9739472" cy="52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5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684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Термин / сокращение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Определение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термина/полное 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7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Средства массовой информации / СМИ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Совокупность органов публичной передачи информации с помощью технических</a:t>
                      </a:r>
                      <a:r>
                        <a:rPr lang="ru-RU" baseline="0" dirty="0" smtClean="0"/>
                        <a:t> средств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Контрольные цифры приема / КЦП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и установление по результатам публичного конкурса контрольных цифр приема между организациями, осуществляющим образовательную деятельность, по профессиям, специальностям и направлениям подготовки и</a:t>
                      </a:r>
                      <a:r>
                        <a:rPr lang="en-US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укрупненным группам профессий, специальностей и направлений подготовки для обучения по имеющим государственную аккредитацию образовательным программам среднего профессионального образования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6769510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Служба содействия трудоустройству выпускников 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 ССТВ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Структурное подразделение ПОО, деятельность которого направлена на содействие трудоустройство выпускников и</a:t>
                      </a:r>
                      <a:r>
                        <a:rPr lang="ru-RU" baseline="0" dirty="0" smtClean="0"/>
                        <a:t> занятости студентов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20870" t="80615" r="7342" b="10109"/>
          <a:stretch/>
        </p:blipFill>
        <p:spPr bwMode="auto">
          <a:xfrm>
            <a:off x="397145" y="6758610"/>
            <a:ext cx="9343203" cy="70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8379" y="289406"/>
            <a:ext cx="7716253" cy="947737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1042873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Термины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определения</a:t>
            </a:r>
            <a:r>
              <a:rPr lang="en-US" sz="32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используемые сокращения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550723"/>
              </p:ext>
            </p:extLst>
          </p:nvPr>
        </p:nvGraphicFramePr>
        <p:xfrm>
          <a:off x="312819" y="1245630"/>
          <a:ext cx="10230255" cy="1706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2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7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6817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tx1"/>
                          </a:solidFill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Целевое обучение в ГБПОУ РК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«Романовский колледж индустрии гостеприимства» как инструмент эффективного профессионального старта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17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Целевое обучение</a:t>
                      </a:r>
                      <a:r>
                        <a:rPr lang="ru-RU" sz="1800" baseline="0" dirty="0" smtClean="0"/>
                        <a:t> – эффективный профессиональный старт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406130"/>
              </p:ext>
            </p:extLst>
          </p:nvPr>
        </p:nvGraphicFramePr>
        <p:xfrm>
          <a:off x="312820" y="2990245"/>
          <a:ext cx="10230255" cy="3824004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543872">
                  <a:extLst>
                    <a:ext uri="{9D8B030D-6E8A-4147-A177-3AD203B41FA5}">
                      <a16:colId xmlns:a16="http://schemas.microsoft.com/office/drawing/2014/main" xmlns="" val="1973703757"/>
                    </a:ext>
                  </a:extLst>
                </a:gridCol>
                <a:gridCol w="5564230">
                  <a:extLst>
                    <a:ext uri="{9D8B030D-6E8A-4147-A177-3AD203B41FA5}">
                      <a16:colId xmlns:a16="http://schemas.microsoft.com/office/drawing/2014/main" xmlns="" val="119063058"/>
                    </a:ext>
                  </a:extLst>
                </a:gridCol>
                <a:gridCol w="2122153">
                  <a:extLst>
                    <a:ext uri="{9D8B030D-6E8A-4147-A177-3AD203B41FA5}">
                      <a16:colId xmlns:a16="http://schemas.microsoft.com/office/drawing/2014/main" xmlns="" val="2923494648"/>
                    </a:ext>
                  </a:extLst>
                </a:gridCol>
              </a:tblGrid>
              <a:tr h="591155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01/03/2018 – 31/08/2019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25505"/>
                  </a:ext>
                </a:extLst>
              </a:tr>
              <a:tr h="214765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360854"/>
                  </a:ext>
                </a:extLst>
              </a:tr>
              <a:tr h="23779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Пальчук М.И.,</a:t>
                      </a:r>
                      <a:r>
                        <a:rPr lang="ru-RU" baseline="0" dirty="0" smtClean="0"/>
                        <a:t> директор </a:t>
                      </a:r>
                      <a:r>
                        <a:rPr lang="ru-RU" dirty="0" smtClean="0"/>
                        <a:t>ГБПОУ РК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«РКИГ»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marR="0" lvl="0" indent="4445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Волкова А.Ю., заведующая ЦРПК «РКИГ»</a:t>
                      </a:r>
                      <a:endParaRPr lang="ru-RU" dirty="0"/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3251668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Администраторы проекта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" algn="just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Моцарь О.А., Булаш Е.Ш. – заместители директора, Фирсов В.В.</a:t>
                      </a:r>
                      <a:r>
                        <a:rPr lang="ru-RU" sz="2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2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</a:t>
                      </a:r>
                      <a:r>
                        <a:rPr lang="ru-RU" sz="2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кадровой и нормативно-правовой работы</a:t>
                      </a:r>
                      <a:endParaRPr lang="ru-RU" sz="2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323597"/>
                  </a:ext>
                </a:extLst>
              </a:tr>
              <a:tr h="668853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Преподаватели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тьюторы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" algn="just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Аблаева Л.Э., Сафонова Т.И. – заведующие отделениями, Виспянская Е.Я. – ст. методист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8517373"/>
                  </a:ext>
                </a:extLst>
              </a:tr>
              <a:tr h="46991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Эксперты /наставники /работодатели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Внештатные  эксперты (приглашенные)</a:t>
                      </a:r>
                      <a:endParaRPr lang="ru-RU" sz="2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397145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3339" y="7037537"/>
            <a:ext cx="510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27650" name="AutoShape 2" descr="https://mail.yandex.ru/message_part/%D0%91%D0%A1.png?_uid=164720839&amp;name=%D0%91%D0%A1.png&amp;hid=1.5&amp;ids=16494433635246823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mail.yandex.ru/message_part/%D0%91%D0%A1.png?_uid=164720839&amp;name=%D0%91%D0%A1.png&amp;hid=1.5&amp;ids=164944336352468234&amp;no_disposition=y&amp;thumb=y&amp;exif_rotate=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ginfo4708\Desktop\Б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  <p:pic>
        <p:nvPicPr>
          <p:cNvPr id="1027" name="Picture 3" descr="D:\Анна\РКИГ логотип\Attachments_svpurst@yandex.ua_2017-11-07_13-31-02\ЛОГОТИП_РОМАНОВСКИЙ_КОЛЛЕДЖ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-30077"/>
            <a:ext cx="3420139" cy="13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648" y="947823"/>
            <a:ext cx="9577388" cy="94773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Анализ необходимости 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2"/>
                </a:solidFill>
                <a:latin typeface="+mn-lt"/>
              </a:rPr>
            </a:b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(актуальность проекта)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480" y="1860074"/>
            <a:ext cx="8068929" cy="501667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marL="360363" indent="-360363" algn="ctr" defTabSz="98605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Отсутствие мониторинга как механизма прогнозирования потребностей регионального рынка труда</a:t>
            </a: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360363" algn="l"/>
              </a:tabLs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2000" i="1" dirty="0">
                <a:solidFill>
                  <a:srgbClr val="1043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знаний о современных тенденциях развития отрасли сферы услуг</a:t>
            </a:r>
          </a:p>
          <a:p>
            <a:pPr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/>
                <a:cs typeface="Arial" panose="020B0604020202020204" pitchFamily="34" charset="0"/>
              </a:rPr>
              <a:t>3. Несоответствие практических навыков выпускников требованиям конкретных работодателей</a:t>
            </a: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/>
                <a:cs typeface="Arial" panose="020B0604020202020204" pitchFamily="34" charset="0"/>
              </a:rPr>
              <a:t>4. Несформированность коммуникативных компетенций будущих специалистов сферы услуг</a:t>
            </a: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360363" indent="-360363" algn="just" defTabSz="986058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/>
                <a:cs typeface="Arial" panose="020B0604020202020204" pitchFamily="34" charset="0"/>
              </a:rPr>
              <a:t>5. 	Не эффективная модель трудоустройства выпускников</a:t>
            </a:r>
          </a:p>
          <a:p>
            <a:pPr marL="457200" indent="-457200" algn="just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i="1" dirty="0" smtClean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457200" indent="-457200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srgbClr val="10435C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endParaRPr lang="ru-RU" sz="20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524741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3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518136" y="363162"/>
            <a:ext cx="7787640" cy="10102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Цели проекта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цели создания проекта, прогнозируемые долгосрочные результаты реализации проекта / целевые показатели результата)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652337" y="6879264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024468"/>
              </p:ext>
            </p:extLst>
          </p:nvPr>
        </p:nvGraphicFramePr>
        <p:xfrm>
          <a:off x="530839" y="1400302"/>
          <a:ext cx="9798578" cy="55144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6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6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179"/>
                <a:gridCol w="5534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19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3613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(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Создание новой модели трудоустройства выпускников ГБПОУ РК «РКИГ» на основе целевого обучения как инструмента эффективного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профессионального старта и построения карьеры.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Трудоустройство 75 % выпускников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2019 года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(263 чел.) по целевым договорам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76">
                <a:tc rowSpan="10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Количественные показатели  (результаты) достижения цели проекта</a:t>
                      </a: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значе</a:t>
                      </a: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ния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Единицы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56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Численность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трудоустроенных выпускников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87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заключенных договоров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 целевому обучению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Численность вовлеченных работодателей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Численность обученных преподавателей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24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обновленных образовательных программ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созданных методических материалов</a:t>
                      </a:r>
                      <a:r>
                        <a:rPr lang="ru-RU" sz="1800" kern="1200" dirty="0" smtClean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577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разработанных локальных актов и распорядительных документов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20" y="105098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0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19278" y="551800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Структура (иерархия) </a:t>
            </a:r>
            <a:r>
              <a:rPr lang="ru-RU" sz="3200" dirty="0">
                <a:solidFill>
                  <a:schemeClr val="accent2"/>
                </a:solidFill>
                <a:latin typeface="+mn-lt"/>
              </a:rPr>
              <a:t>проектных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3991352"/>
              </p:ext>
            </p:extLst>
          </p:nvPr>
        </p:nvGraphicFramePr>
        <p:xfrm>
          <a:off x="730458" y="1574092"/>
          <a:ext cx="9536143" cy="51932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4268"/>
                <a:gridCol w="951978"/>
                <a:gridCol w="1002082"/>
                <a:gridCol w="1189973"/>
                <a:gridCol w="2286000"/>
                <a:gridCol w="116840"/>
                <a:gridCol w="1462961"/>
              </a:tblGrid>
              <a:tr h="79612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Длитель-ность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(дней)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8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Перечень результатов (продуктов)  проекта</a:t>
                      </a:r>
                      <a:endParaRPr lang="ru-RU" sz="17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51110"/>
                  </a:ext>
                </a:extLst>
              </a:tr>
              <a:tr h="9998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Система диагностики потребностей работодателя</a:t>
                      </a:r>
                      <a:r>
                        <a:rPr lang="ru-RU" sz="1600" kern="12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01.03.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01.01.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Локальные  акты,  методические рекомендации, учебные пособия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Администратор проекта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Пакет обновленных образовательных программ и учебных курсов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marL="0" indent="0" algn="l" defTabSz="1042873" rtl="0" eaLnBrk="1" latinLnBrk="0" hangingPunct="1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1042873" rtl="0" eaLnBrk="1" latinLnBrk="0" hangingPunct="1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01.07.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01.07.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</a:t>
                      </a:r>
                    </a:p>
                    <a:p>
                      <a:pPr marL="0" indent="0" algn="ctr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Свидетельство о повышении квалификации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переподготовке, апробация ДОП, обновленные  ОПОП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Администратор проекта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8656">
                <a:tc>
                  <a:txBody>
                    <a:bodyPr/>
                    <a:lstStyle/>
                    <a:p>
                      <a:pPr marL="0" algn="l" defTabSz="1042873" rtl="0" eaLnBrk="1" latinLnBrk="0" hangingPunct="1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Новая модель трудоустройства выпускников</a:t>
                      </a:r>
                    </a:p>
                  </a:txBody>
                  <a:tcPr marL="62848" marR="62848" marT="0" marB="0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1042873" rtl="0" eaLnBrk="1" latinLnBrk="0" hangingPunct="1"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01.03.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Устав (с внесёнными изменениями), штатное расписание, приказы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725">
                <a:tc gridSpan="2">
                  <a:txBody>
                    <a:bodyPr/>
                    <a:lstStyle/>
                    <a:p>
                      <a:r>
                        <a:rPr lang="ru-RU" sz="17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Итого: 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549</a:t>
                      </a:r>
                      <a:endParaRPr lang="ru-RU" sz="18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870" t="81647" r="7342" b="10109"/>
          <a:stretch/>
        </p:blipFill>
        <p:spPr bwMode="auto">
          <a:xfrm>
            <a:off x="811832" y="6900530"/>
            <a:ext cx="9343203" cy="62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D:\Анна\РКИГ логотип\Attachments_svpurst@yandex.ua_2017-11-07_13-31-02\ЛОГОТИП_РОМАНОВСКИЙ_КОЛЛЕДЖ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58" y="161284"/>
            <a:ext cx="1254760" cy="13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nfo4708\Desktop\Б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5167" y="161284"/>
            <a:ext cx="1600200" cy="132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4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31978" y="339159"/>
            <a:ext cx="9505950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Структура проектных работ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458188"/>
              </p:ext>
            </p:extLst>
          </p:nvPr>
        </p:nvGraphicFramePr>
        <p:xfrm>
          <a:off x="731978" y="835246"/>
          <a:ext cx="9776271" cy="6028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199"/>
                <a:gridCol w="778577"/>
                <a:gridCol w="718419"/>
                <a:gridCol w="862798"/>
                <a:gridCol w="1853954"/>
                <a:gridCol w="2254365"/>
              </a:tblGrid>
              <a:tr h="112114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(дней)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</a:t>
                      </a:r>
                      <a:endParaRPr lang="ru-RU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725">
                <a:tc gridSpan="7"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Функциональные действия проектной команды по достижению результатов</a:t>
                      </a:r>
                    </a:p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(формированию продуктов)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Создание рабочей группы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05.03.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14.03.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Локальные акты, приказы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Заместители директора  заведующие отделениями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4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Изучение</a:t>
                      </a:r>
                      <a:r>
                        <a:rPr lang="ru-RU" sz="1600" baseline="0" dirty="0" smtClean="0"/>
                        <a:t> методик диагностирования, разработка методических рекомендаций по мониторингу рынка труда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15.03.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06.04.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Аналитические справки, </a:t>
                      </a:r>
                      <a:r>
                        <a:rPr lang="ru-RU" sz="1600" baseline="0" dirty="0" smtClean="0"/>
                        <a:t>отчеты,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методические рекомендации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Заместители директора  заведующие отделениями,</a:t>
                      </a:r>
                    </a:p>
                    <a:p>
                      <a:pPr algn="ctr"/>
                      <a:r>
                        <a:rPr lang="ru-RU" sz="1600" dirty="0" smtClean="0"/>
                        <a:t>ст. методист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8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потребностей работодателей в профессиональных </a:t>
                      </a:r>
                      <a:r>
                        <a:rPr lang="ru-RU" sz="1600" baseline="0" dirty="0" smtClean="0"/>
                        <a:t>навыках и компетенциях выпускников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16.04.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13.05.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Анкеты, чек-листы, сценарии,</a:t>
                      </a:r>
                    </a:p>
                    <a:p>
                      <a:pPr algn="ctr"/>
                      <a:r>
                        <a:rPr lang="ru-RU" sz="1600" dirty="0" smtClean="0"/>
                        <a:t>опросники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Заведующие отделениями,</a:t>
                      </a:r>
                    </a:p>
                    <a:p>
                      <a:pPr algn="ctr"/>
                      <a:r>
                        <a:rPr lang="ru-RU" sz="1600" dirty="0" smtClean="0"/>
                        <a:t>старший</a:t>
                      </a:r>
                      <a:r>
                        <a:rPr lang="ru-RU" sz="1600" baseline="0" dirty="0" smtClean="0"/>
                        <a:t> методист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7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Экспертный анализ</a:t>
                      </a:r>
                      <a:r>
                        <a:rPr lang="ru-RU" sz="1600" baseline="0" dirty="0" smtClean="0"/>
                        <a:t> потребностей работодателей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14.05.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30.06.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Обработка результатов исследований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Заместители директора</a:t>
                      </a:r>
                    </a:p>
                    <a:p>
                      <a:pPr algn="ctr"/>
                      <a:r>
                        <a:rPr lang="ru-RU" sz="1600" dirty="0" smtClean="0"/>
                        <a:t>заведующая центром развития профессиональных компетенций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6580</TotalTime>
  <Words>4825</Words>
  <Application>Microsoft Office PowerPoint</Application>
  <PresentationFormat>Произвольный</PresentationFormat>
  <Paragraphs>1036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Дополнительная профессиональная программа профессиональной переподготовки управленческих команд профессиональных образовательных организаций  «Управление целевым обучением студентов в профессиональной образовательной организации» </vt:lpstr>
      <vt:lpstr>Содержание презентации</vt:lpstr>
      <vt:lpstr>Термины, определения, используемые сокращения</vt:lpstr>
      <vt:lpstr>Слайд 4</vt:lpstr>
      <vt:lpstr>Слайд 5</vt:lpstr>
      <vt:lpstr>Анализ необходимости проекта  (актуальность проекта)</vt:lpstr>
      <vt:lpstr>Цели проекта  (цели создания проекта, прогнозируемые долгосрочные результаты реализации проекта / целевые показатели результата) </vt:lpstr>
      <vt:lpstr>Структура (иерархия) проектных работ</vt:lpstr>
      <vt:lpstr>Структура проектных работ</vt:lpstr>
      <vt:lpstr>Слайд 10</vt:lpstr>
      <vt:lpstr>Структура проектных работ</vt:lpstr>
      <vt:lpstr>Слайд 12</vt:lpstr>
      <vt:lpstr>Календарный план-график проекта  (план реализации проекта, включающий этапы и контрольные точки)</vt:lpstr>
      <vt:lpstr>Слайд 14</vt:lpstr>
      <vt:lpstr>Календарный план-график проекта</vt:lpstr>
      <vt:lpstr>Слайд 16</vt:lpstr>
      <vt:lpstr>Бюджет проекта</vt:lpstr>
      <vt:lpstr>Модель организации  выполнения проекта </vt:lpstr>
      <vt:lpstr>Слайд 19</vt:lpstr>
      <vt:lpstr>Слайд 20</vt:lpstr>
      <vt:lpstr>Слайд 21</vt:lpstr>
      <vt:lpstr>Реестр заинтересованных сторон проекта</vt:lpstr>
      <vt:lpstr>Слайд 23</vt:lpstr>
      <vt:lpstr>Коммуникационная схема проекта </vt:lpstr>
      <vt:lpstr>Матрица распределения ответственности</vt:lpstr>
      <vt:lpstr>Управление рисками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User</cp:lastModifiedBy>
  <cp:revision>518</cp:revision>
  <cp:lastPrinted>2018-03-21T16:12:56Z</cp:lastPrinted>
  <dcterms:created xsi:type="dcterms:W3CDTF">2017-10-02T07:24:18Z</dcterms:created>
  <dcterms:modified xsi:type="dcterms:W3CDTF">2018-04-13T12:54:43Z</dcterms:modified>
</cp:coreProperties>
</file>