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6" r:id="rId1"/>
  </p:sldMasterIdLst>
  <p:notesMasterIdLst>
    <p:notesMasterId r:id="rId24"/>
  </p:notesMasterIdLst>
  <p:handoutMasterIdLst>
    <p:handoutMasterId r:id="rId25"/>
  </p:handoutMasterIdLst>
  <p:sldIdLst>
    <p:sldId id="256" r:id="rId2"/>
    <p:sldId id="322" r:id="rId3"/>
    <p:sldId id="316" r:id="rId4"/>
    <p:sldId id="314" r:id="rId5"/>
    <p:sldId id="336" r:id="rId6"/>
    <p:sldId id="320" r:id="rId7"/>
    <p:sldId id="347" r:id="rId8"/>
    <p:sldId id="344" r:id="rId9"/>
    <p:sldId id="306" r:id="rId10"/>
    <p:sldId id="338" r:id="rId11"/>
    <p:sldId id="340" r:id="rId12"/>
    <p:sldId id="333" r:id="rId13"/>
    <p:sldId id="342" r:id="rId14"/>
    <p:sldId id="334" r:id="rId15"/>
    <p:sldId id="335" r:id="rId16"/>
    <p:sldId id="337" r:id="rId17"/>
    <p:sldId id="343" r:id="rId18"/>
    <p:sldId id="348" r:id="rId19"/>
    <p:sldId id="324" r:id="rId20"/>
    <p:sldId id="349" r:id="rId21"/>
    <p:sldId id="350" r:id="rId22"/>
    <p:sldId id="309" r:id="rId23"/>
  </p:sldIdLst>
  <p:sldSz cx="9001125" cy="5040313"/>
  <p:notesSz cx="6888163" cy="10020300"/>
  <p:custDataLst>
    <p:tags r:id="rId26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47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295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42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589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38" algn="l" defTabSz="914295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885" algn="l" defTabSz="914295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32" algn="l" defTabSz="914295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180" algn="l" defTabSz="914295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88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BFFC92"/>
    <a:srgbClr val="66FFCC"/>
    <a:srgbClr val="A0D565"/>
    <a:srgbClr val="DE461C"/>
    <a:srgbClr val="4E1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94660"/>
  </p:normalViewPr>
  <p:slideViewPr>
    <p:cSldViewPr>
      <p:cViewPr varScale="1">
        <p:scale>
          <a:sx n="147" d="100"/>
          <a:sy n="147" d="100"/>
        </p:scale>
        <p:origin x="606" y="114"/>
      </p:cViewPr>
      <p:guideLst>
        <p:guide orient="horz" pos="1588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DD7BA9-190A-44BF-9A66-00C25F519EF0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E03900-9427-4970-B889-55B214BCDB5D}">
      <dgm:prSet phldrT="[Текст]" custT="1"/>
      <dgm:spPr/>
      <dgm:t>
        <a:bodyPr/>
        <a:lstStyle/>
        <a:p>
          <a:pPr algn="just"/>
          <a:r>
            <a:rPr lang="ru-RU" sz="1750" i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Интегральное педагогическое образование: </a:t>
          </a:r>
          <a:r>
            <a:rPr lang="ru-RU" sz="175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психолого-педагогическое, специально-профессиональное, методическое, дизайнерское </a:t>
          </a:r>
        </a:p>
      </dgm:t>
    </dgm:pt>
    <dgm:pt modelId="{1B1799B3-66E9-420B-B05E-45BABCE9A2DE}" type="parTrans" cxnId="{580DCDE2-0683-43F8-992A-566E68F7629E}">
      <dgm:prSet/>
      <dgm:spPr/>
      <dgm:t>
        <a:bodyPr/>
        <a:lstStyle/>
        <a:p>
          <a:endParaRPr lang="ru-RU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6F81C8-88BB-4140-B25E-DDC3A53F330D}" type="sibTrans" cxnId="{580DCDE2-0683-43F8-992A-566E68F7629E}">
      <dgm:prSet/>
      <dgm:spPr/>
      <dgm:t>
        <a:bodyPr/>
        <a:lstStyle/>
        <a:p>
          <a:endParaRPr lang="ru-RU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DE80A2-941D-45F5-A169-F9C1EE7D4521}">
      <dgm:prSet phldrT="[Текст]" custT="1"/>
      <dgm:spPr/>
      <dgm:t>
        <a:bodyPr/>
        <a:lstStyle/>
        <a:p>
          <a:pPr algn="just"/>
          <a:r>
            <a:rPr lang="ru-RU" sz="175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Непрерывное педагогическое развитие: </a:t>
          </a:r>
          <a:r>
            <a:rPr lang="ru-RU" sz="1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индивидуальной траектории в условиях реального и виртуального взаимодействия внутри педагогических сообществ </a:t>
          </a:r>
          <a:endParaRPr lang="ru-RU" sz="175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A49B9-5B53-4CEF-8032-F660E5FA90A2}" type="parTrans" cxnId="{6B912E5A-E159-426C-AF8A-39C6A70D284F}">
      <dgm:prSet/>
      <dgm:spPr/>
      <dgm:t>
        <a:bodyPr/>
        <a:lstStyle/>
        <a:p>
          <a:endParaRPr lang="ru-RU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FB10F-76D2-4AE0-9DF9-A44D56990040}" type="sibTrans" cxnId="{6B912E5A-E159-426C-AF8A-39C6A70D284F}">
      <dgm:prSet/>
      <dgm:spPr/>
      <dgm:t>
        <a:bodyPr/>
        <a:lstStyle/>
        <a:p>
          <a:endParaRPr lang="ru-RU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6B0B7-9A45-43D2-81CF-8BA6A5F30BF4}">
      <dgm:prSet phldrT="[Текст]" custT="1"/>
      <dgm:spPr/>
      <dgm:t>
        <a:bodyPr/>
        <a:lstStyle/>
        <a:p>
          <a:pPr algn="just"/>
          <a:r>
            <a:rPr lang="ru-RU" sz="1750" i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Педагогическое долголетие:</a:t>
          </a:r>
          <a:r>
            <a:rPr lang="ru-RU" sz="175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«наращивание» профессионально-педагогических компетенций в течение всей карьеры, наставничество</a:t>
          </a:r>
        </a:p>
      </dgm:t>
    </dgm:pt>
    <dgm:pt modelId="{67C57246-34EE-406A-912C-BEF941D48798}" type="parTrans" cxnId="{1D4BE1C1-69E4-40CC-8B24-D24353C99A08}">
      <dgm:prSet/>
      <dgm:spPr/>
      <dgm:t>
        <a:bodyPr/>
        <a:lstStyle/>
        <a:p>
          <a:endParaRPr lang="ru-RU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B5F79-4F50-4184-964C-10F38FC0DEF1}" type="sibTrans" cxnId="{1D4BE1C1-69E4-40CC-8B24-D24353C99A08}">
      <dgm:prSet/>
      <dgm:spPr/>
      <dgm:t>
        <a:bodyPr/>
        <a:lstStyle/>
        <a:p>
          <a:endParaRPr lang="ru-RU" sz="18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4A402D-B136-4676-BE18-A461A911FB7A}" type="pres">
      <dgm:prSet presAssocID="{56DD7BA9-190A-44BF-9A66-00C25F519EF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06E8845-D339-4E87-B897-93CA2F89CAA0}" type="pres">
      <dgm:prSet presAssocID="{56DD7BA9-190A-44BF-9A66-00C25F519EF0}" presName="Name1" presStyleCnt="0"/>
      <dgm:spPr/>
    </dgm:pt>
    <dgm:pt modelId="{CBFB5573-C00D-48AD-81C5-EFBFCEC15068}" type="pres">
      <dgm:prSet presAssocID="{56DD7BA9-190A-44BF-9A66-00C25F519EF0}" presName="cycle" presStyleCnt="0"/>
      <dgm:spPr/>
    </dgm:pt>
    <dgm:pt modelId="{DCBAE6A8-3A5D-4FB0-9DD2-FD25720C22B8}" type="pres">
      <dgm:prSet presAssocID="{56DD7BA9-190A-44BF-9A66-00C25F519EF0}" presName="srcNode" presStyleLbl="node1" presStyleIdx="0" presStyleCnt="3"/>
      <dgm:spPr/>
    </dgm:pt>
    <dgm:pt modelId="{58127EF7-D24B-4B42-A5BA-6DB4DE86AD73}" type="pres">
      <dgm:prSet presAssocID="{56DD7BA9-190A-44BF-9A66-00C25F519EF0}" presName="conn" presStyleLbl="parChTrans1D2" presStyleIdx="0" presStyleCnt="1"/>
      <dgm:spPr/>
      <dgm:t>
        <a:bodyPr/>
        <a:lstStyle/>
        <a:p>
          <a:endParaRPr lang="ru-RU"/>
        </a:p>
      </dgm:t>
    </dgm:pt>
    <dgm:pt modelId="{EB4341B5-47D1-49E8-AA1C-13D151EDF238}" type="pres">
      <dgm:prSet presAssocID="{56DD7BA9-190A-44BF-9A66-00C25F519EF0}" presName="extraNode" presStyleLbl="node1" presStyleIdx="0" presStyleCnt="3"/>
      <dgm:spPr/>
    </dgm:pt>
    <dgm:pt modelId="{B745F1EE-1A4D-4177-99C0-1777FF339688}" type="pres">
      <dgm:prSet presAssocID="{56DD7BA9-190A-44BF-9A66-00C25F519EF0}" presName="dstNode" presStyleLbl="node1" presStyleIdx="0" presStyleCnt="3"/>
      <dgm:spPr/>
    </dgm:pt>
    <dgm:pt modelId="{BD546D83-B999-409F-A1DD-54CDA447E8D2}" type="pres">
      <dgm:prSet presAssocID="{66E03900-9427-4970-B889-55B214BCDB5D}" presName="text_1" presStyleLbl="node1" presStyleIdx="0" presStyleCnt="3" custScaleY="136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E6015-389E-4D25-AE48-415C70CE8342}" type="pres">
      <dgm:prSet presAssocID="{66E03900-9427-4970-B889-55B214BCDB5D}" presName="accent_1" presStyleCnt="0"/>
      <dgm:spPr/>
    </dgm:pt>
    <dgm:pt modelId="{41AB3004-E277-432C-85D4-C914C358EAF9}" type="pres">
      <dgm:prSet presAssocID="{66E03900-9427-4970-B889-55B214BCDB5D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E638E3B-B599-4810-B189-C259C7DB8B76}" type="pres">
      <dgm:prSet presAssocID="{06DE80A2-941D-45F5-A169-F9C1EE7D4521}" presName="text_2" presStyleLbl="node1" presStyleIdx="1" presStyleCnt="3" custScaleY="155585" custLinFactNeighborY="1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2B4C2-0832-44EC-89F7-6FAF663D35EC}" type="pres">
      <dgm:prSet presAssocID="{06DE80A2-941D-45F5-A169-F9C1EE7D4521}" presName="accent_2" presStyleCnt="0"/>
      <dgm:spPr/>
    </dgm:pt>
    <dgm:pt modelId="{926A79A4-36B3-4C76-AA0E-DE87EC6DFF35}" type="pres">
      <dgm:prSet presAssocID="{06DE80A2-941D-45F5-A169-F9C1EE7D4521}" presName="accentRepeatNode" presStyleLbl="solidFgAcc1" presStyleIdx="1" presStyleCnt="3" custLinFactNeighborY="305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FC6A730-ED1F-4B35-9BBD-B1F740F0BD2A}" type="pres">
      <dgm:prSet presAssocID="{1826B0B7-9A45-43D2-81CF-8BA6A5F30BF4}" presName="text_3" presStyleLbl="node1" presStyleIdx="2" presStyleCnt="3" custScaleY="130782" custLinFactNeighborY="-9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BFA15-DFB5-4362-BBA7-F1FDB3BC2B8F}" type="pres">
      <dgm:prSet presAssocID="{1826B0B7-9A45-43D2-81CF-8BA6A5F30BF4}" presName="accent_3" presStyleCnt="0"/>
      <dgm:spPr/>
    </dgm:pt>
    <dgm:pt modelId="{4CADCB69-0580-4A70-BA98-17F773CAA086}" type="pres">
      <dgm:prSet presAssocID="{1826B0B7-9A45-43D2-81CF-8BA6A5F30BF4}" presName="accentRepeatNode" presStyleLbl="solidFgAcc1" presStyleIdx="2" presStyleCnt="3" custLinFactNeighborY="-776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9F4B032-4DA7-48FF-91A4-939EFDC433B4}" type="presOf" srcId="{1826B0B7-9A45-43D2-81CF-8BA6A5F30BF4}" destId="{CFC6A730-ED1F-4B35-9BBD-B1F740F0BD2A}" srcOrd="0" destOrd="0" presId="urn:microsoft.com/office/officeart/2008/layout/VerticalCurvedList"/>
    <dgm:cxn modelId="{6B912E5A-E159-426C-AF8A-39C6A70D284F}" srcId="{56DD7BA9-190A-44BF-9A66-00C25F519EF0}" destId="{06DE80A2-941D-45F5-A169-F9C1EE7D4521}" srcOrd="1" destOrd="0" parTransId="{719A49B9-5B53-4CEF-8032-F660E5FA90A2}" sibTransId="{8CAFB10F-76D2-4AE0-9DF9-A44D56990040}"/>
    <dgm:cxn modelId="{580DCDE2-0683-43F8-992A-566E68F7629E}" srcId="{56DD7BA9-190A-44BF-9A66-00C25F519EF0}" destId="{66E03900-9427-4970-B889-55B214BCDB5D}" srcOrd="0" destOrd="0" parTransId="{1B1799B3-66E9-420B-B05E-45BABCE9A2DE}" sibTransId="{116F81C8-88BB-4140-B25E-DDC3A53F330D}"/>
    <dgm:cxn modelId="{1D4BE1C1-69E4-40CC-8B24-D24353C99A08}" srcId="{56DD7BA9-190A-44BF-9A66-00C25F519EF0}" destId="{1826B0B7-9A45-43D2-81CF-8BA6A5F30BF4}" srcOrd="2" destOrd="0" parTransId="{67C57246-34EE-406A-912C-BEF941D48798}" sibTransId="{9A4B5F79-4F50-4184-964C-10F38FC0DEF1}"/>
    <dgm:cxn modelId="{C4F27BBA-E8B2-40F8-A5BD-7CDC0A73BA5E}" type="presOf" srcId="{66E03900-9427-4970-B889-55B214BCDB5D}" destId="{BD546D83-B999-409F-A1DD-54CDA447E8D2}" srcOrd="0" destOrd="0" presId="urn:microsoft.com/office/officeart/2008/layout/VerticalCurvedList"/>
    <dgm:cxn modelId="{AFE9307A-F8DC-4721-A344-7F6BCDEF2767}" type="presOf" srcId="{06DE80A2-941D-45F5-A169-F9C1EE7D4521}" destId="{0E638E3B-B599-4810-B189-C259C7DB8B76}" srcOrd="0" destOrd="0" presId="urn:microsoft.com/office/officeart/2008/layout/VerticalCurvedList"/>
    <dgm:cxn modelId="{3C6A6451-FB6F-4B7F-9A32-E51B59CCA60C}" type="presOf" srcId="{116F81C8-88BB-4140-B25E-DDC3A53F330D}" destId="{58127EF7-D24B-4B42-A5BA-6DB4DE86AD73}" srcOrd="0" destOrd="0" presId="urn:microsoft.com/office/officeart/2008/layout/VerticalCurvedList"/>
    <dgm:cxn modelId="{116AF49B-E162-4EB8-B662-D6A888174248}" type="presOf" srcId="{56DD7BA9-190A-44BF-9A66-00C25F519EF0}" destId="{744A402D-B136-4676-BE18-A461A911FB7A}" srcOrd="0" destOrd="0" presId="urn:microsoft.com/office/officeart/2008/layout/VerticalCurvedList"/>
    <dgm:cxn modelId="{A40193E2-2AC7-46AF-9047-44F751B512C9}" type="presParOf" srcId="{744A402D-B136-4676-BE18-A461A911FB7A}" destId="{006E8845-D339-4E87-B897-93CA2F89CAA0}" srcOrd="0" destOrd="0" presId="urn:microsoft.com/office/officeart/2008/layout/VerticalCurvedList"/>
    <dgm:cxn modelId="{3EE6FC58-D7B9-4B61-9386-19A430D2DBBF}" type="presParOf" srcId="{006E8845-D339-4E87-B897-93CA2F89CAA0}" destId="{CBFB5573-C00D-48AD-81C5-EFBFCEC15068}" srcOrd="0" destOrd="0" presId="urn:microsoft.com/office/officeart/2008/layout/VerticalCurvedList"/>
    <dgm:cxn modelId="{6DF13A4D-831A-4EA1-AC7E-92194499A6D4}" type="presParOf" srcId="{CBFB5573-C00D-48AD-81C5-EFBFCEC15068}" destId="{DCBAE6A8-3A5D-4FB0-9DD2-FD25720C22B8}" srcOrd="0" destOrd="0" presId="urn:microsoft.com/office/officeart/2008/layout/VerticalCurvedList"/>
    <dgm:cxn modelId="{26E49204-6712-43D0-AAD5-044B4F33E028}" type="presParOf" srcId="{CBFB5573-C00D-48AD-81C5-EFBFCEC15068}" destId="{58127EF7-D24B-4B42-A5BA-6DB4DE86AD73}" srcOrd="1" destOrd="0" presId="urn:microsoft.com/office/officeart/2008/layout/VerticalCurvedList"/>
    <dgm:cxn modelId="{268A9D76-98E1-498E-9F23-D360679F81CC}" type="presParOf" srcId="{CBFB5573-C00D-48AD-81C5-EFBFCEC15068}" destId="{EB4341B5-47D1-49E8-AA1C-13D151EDF238}" srcOrd="2" destOrd="0" presId="urn:microsoft.com/office/officeart/2008/layout/VerticalCurvedList"/>
    <dgm:cxn modelId="{7A0C3D30-37CB-40A7-A100-4F7CB2F42AC2}" type="presParOf" srcId="{CBFB5573-C00D-48AD-81C5-EFBFCEC15068}" destId="{B745F1EE-1A4D-4177-99C0-1777FF339688}" srcOrd="3" destOrd="0" presId="urn:microsoft.com/office/officeart/2008/layout/VerticalCurvedList"/>
    <dgm:cxn modelId="{3CFE0C93-3DC8-4ECF-81FF-68A9915C2FD5}" type="presParOf" srcId="{006E8845-D339-4E87-B897-93CA2F89CAA0}" destId="{BD546D83-B999-409F-A1DD-54CDA447E8D2}" srcOrd="1" destOrd="0" presId="urn:microsoft.com/office/officeart/2008/layout/VerticalCurvedList"/>
    <dgm:cxn modelId="{103B42EF-0D7A-4433-B830-9736D79E68F5}" type="presParOf" srcId="{006E8845-D339-4E87-B897-93CA2F89CAA0}" destId="{60DE6015-389E-4D25-AE48-415C70CE8342}" srcOrd="2" destOrd="0" presId="urn:microsoft.com/office/officeart/2008/layout/VerticalCurvedList"/>
    <dgm:cxn modelId="{69E48F09-D550-402C-8110-2521F71B2955}" type="presParOf" srcId="{60DE6015-389E-4D25-AE48-415C70CE8342}" destId="{41AB3004-E277-432C-85D4-C914C358EAF9}" srcOrd="0" destOrd="0" presId="urn:microsoft.com/office/officeart/2008/layout/VerticalCurvedList"/>
    <dgm:cxn modelId="{072D7E90-3F62-47ED-BC12-D1C38459F2FB}" type="presParOf" srcId="{006E8845-D339-4E87-B897-93CA2F89CAA0}" destId="{0E638E3B-B599-4810-B189-C259C7DB8B76}" srcOrd="3" destOrd="0" presId="urn:microsoft.com/office/officeart/2008/layout/VerticalCurvedList"/>
    <dgm:cxn modelId="{41092CCB-4499-4EF3-814A-7528A891818C}" type="presParOf" srcId="{006E8845-D339-4E87-B897-93CA2F89CAA0}" destId="{0332B4C2-0832-44EC-89F7-6FAF663D35EC}" srcOrd="4" destOrd="0" presId="urn:microsoft.com/office/officeart/2008/layout/VerticalCurvedList"/>
    <dgm:cxn modelId="{20C7C4AC-01A1-406E-9AB1-809F2ED8B8FC}" type="presParOf" srcId="{0332B4C2-0832-44EC-89F7-6FAF663D35EC}" destId="{926A79A4-36B3-4C76-AA0E-DE87EC6DFF35}" srcOrd="0" destOrd="0" presId="urn:microsoft.com/office/officeart/2008/layout/VerticalCurvedList"/>
    <dgm:cxn modelId="{D60E6037-0769-481C-B8E7-29212ACB20D8}" type="presParOf" srcId="{006E8845-D339-4E87-B897-93CA2F89CAA0}" destId="{CFC6A730-ED1F-4B35-9BBD-B1F740F0BD2A}" srcOrd="5" destOrd="0" presId="urn:microsoft.com/office/officeart/2008/layout/VerticalCurvedList"/>
    <dgm:cxn modelId="{F6C01C6B-2E44-4B91-B774-664295B4EEF9}" type="presParOf" srcId="{006E8845-D339-4E87-B897-93CA2F89CAA0}" destId="{AE4BFA15-DFB5-4362-BBA7-F1FDB3BC2B8F}" srcOrd="6" destOrd="0" presId="urn:microsoft.com/office/officeart/2008/layout/VerticalCurvedList"/>
    <dgm:cxn modelId="{2949CE42-CC72-4790-BA73-BF6DA0D7CDCF}" type="presParOf" srcId="{AE4BFA15-DFB5-4362-BBA7-F1FDB3BC2B8F}" destId="{4CADCB69-0580-4A70-BA98-17F773CAA08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27EF7-D24B-4B42-A5BA-6DB4DE86AD73}">
      <dsp:nvSpPr>
        <dsp:cNvPr id="0" name=""/>
        <dsp:cNvSpPr/>
      </dsp:nvSpPr>
      <dsp:spPr>
        <a:xfrm>
          <a:off x="-3375670" y="-519138"/>
          <a:ext cx="4025129" cy="4025129"/>
        </a:xfrm>
        <a:prstGeom prst="blockArc">
          <a:avLst>
            <a:gd name="adj1" fmla="val 18900000"/>
            <a:gd name="adj2" fmla="val 2700000"/>
            <a:gd name="adj3" fmla="val 537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46D83-B999-409F-A1DD-54CDA447E8D2}">
      <dsp:nvSpPr>
        <dsp:cNvPr id="0" name=""/>
        <dsp:cNvSpPr/>
      </dsp:nvSpPr>
      <dsp:spPr>
        <a:xfrm>
          <a:off x="417619" y="189211"/>
          <a:ext cx="5675075" cy="8163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4163" tIns="45720" rIns="45720" bIns="45720" numCol="1" spcCol="1270" anchor="ctr" anchorCtr="0">
          <a:noAutofit/>
        </a:bodyPr>
        <a:lstStyle/>
        <a:p>
          <a:pPr lvl="0" algn="just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i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Интегральное педагогическое образование: </a:t>
          </a:r>
          <a:r>
            <a:rPr lang="ru-RU" sz="175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психолого-педагогическое, специально-профессиональное, методическое, дизайнерское </a:t>
          </a:r>
        </a:p>
      </dsp:txBody>
      <dsp:txXfrm>
        <a:off x="417619" y="189211"/>
        <a:ext cx="5675075" cy="816318"/>
      </dsp:txXfrm>
    </dsp:sp>
    <dsp:sp modelId="{41AB3004-E277-432C-85D4-C914C358EAF9}">
      <dsp:nvSpPr>
        <dsp:cNvPr id="0" name=""/>
        <dsp:cNvSpPr/>
      </dsp:nvSpPr>
      <dsp:spPr>
        <a:xfrm>
          <a:off x="44262" y="224013"/>
          <a:ext cx="746713" cy="7467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638E3B-B599-4810-B189-C259C7DB8B76}">
      <dsp:nvSpPr>
        <dsp:cNvPr id="0" name=""/>
        <dsp:cNvSpPr/>
      </dsp:nvSpPr>
      <dsp:spPr>
        <a:xfrm>
          <a:off x="634763" y="1035783"/>
          <a:ext cx="5457931" cy="9294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4163" tIns="45720" rIns="45720" bIns="45720" numCol="1" spcCol="1270" anchor="ctr" anchorCtr="0">
          <a:noAutofit/>
        </a:bodyPr>
        <a:lstStyle/>
        <a:p>
          <a:pPr lvl="0" algn="just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Непрерывное педагогическое развитие: </a:t>
          </a:r>
          <a:r>
            <a:rPr lang="ru-RU" sz="17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индивидуальной траектории в условиях реального и виртуального взаимодействия внутри педагогических сообществ </a:t>
          </a:r>
          <a:endParaRPr lang="ru-RU" sz="1750" kern="1200" noProof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4763" y="1035783"/>
        <a:ext cx="5457931" cy="929418"/>
      </dsp:txXfrm>
    </dsp:sp>
    <dsp:sp modelId="{926A79A4-36B3-4C76-AA0E-DE87EC6DFF35}">
      <dsp:nvSpPr>
        <dsp:cNvPr id="0" name=""/>
        <dsp:cNvSpPr/>
      </dsp:nvSpPr>
      <dsp:spPr>
        <a:xfrm>
          <a:off x="261407" y="1142903"/>
          <a:ext cx="746713" cy="7467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C6A730-ED1F-4B35-9BBD-B1F740F0BD2A}">
      <dsp:nvSpPr>
        <dsp:cNvPr id="0" name=""/>
        <dsp:cNvSpPr/>
      </dsp:nvSpPr>
      <dsp:spPr>
        <a:xfrm>
          <a:off x="417619" y="1940862"/>
          <a:ext cx="5675075" cy="7812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4163" tIns="45720" rIns="45720" bIns="45720" numCol="1" spcCol="1270" anchor="ctr" anchorCtr="0">
          <a:noAutofit/>
        </a:bodyPr>
        <a:lstStyle/>
        <a:p>
          <a:pPr lvl="0" algn="just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i="1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Педагогическое долголетие:</a:t>
          </a:r>
          <a:r>
            <a:rPr lang="ru-RU" sz="1750" kern="1200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«наращивание» профессионально-педагогических компетенций в течение всей карьеры, наставничество</a:t>
          </a:r>
        </a:p>
      </dsp:txBody>
      <dsp:txXfrm>
        <a:off x="417619" y="1940862"/>
        <a:ext cx="5675075" cy="781252"/>
      </dsp:txXfrm>
    </dsp:sp>
    <dsp:sp modelId="{4CADCB69-0580-4A70-BA98-17F773CAA086}">
      <dsp:nvSpPr>
        <dsp:cNvPr id="0" name=""/>
        <dsp:cNvSpPr/>
      </dsp:nvSpPr>
      <dsp:spPr>
        <a:xfrm>
          <a:off x="44262" y="1958135"/>
          <a:ext cx="746713" cy="74671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8" tIns="45999" rIns="91998" bIns="4599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45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8" tIns="45999" rIns="91998" bIns="4599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8650"/>
            <a:ext cx="29845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8" tIns="45999" rIns="91998" bIns="4599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8650"/>
            <a:ext cx="29845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8" tIns="45999" rIns="91998" bIns="4599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897E2D-F5BE-45DE-9751-6C27E40723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4842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8" tIns="45999" rIns="91998" bIns="4599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8" tIns="45999" rIns="91998" bIns="4599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50888"/>
            <a:ext cx="67119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8" tIns="45999" rIns="91998" bIns="459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  <a:p>
            <a:pPr lvl="3"/>
            <a:r>
              <a:rPr lang="ru-RU" altLang="ru-RU" noProof="0"/>
              <a:t>Четвертый уровень</a:t>
            </a:r>
          </a:p>
          <a:p>
            <a:pPr lvl="4"/>
            <a:r>
              <a:rPr lang="ru-RU" altLang="ru-RU" noProof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8650"/>
            <a:ext cx="29845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8" tIns="45999" rIns="91998" bIns="4599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8650"/>
            <a:ext cx="29845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8" tIns="45999" rIns="91998" bIns="4599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56698B-AF6E-4270-9292-088C298503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0071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14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29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44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5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738" algn="l" defTabSz="9142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5" algn="l" defTabSz="9142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2" algn="l" defTabSz="9142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0" algn="l" defTabSz="9142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5028" y="168011"/>
            <a:ext cx="8560070" cy="44354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29" tIns="40115" rIns="80229" bIns="40115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08358" y="3934915"/>
            <a:ext cx="8587073" cy="97865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085" y="1176073"/>
            <a:ext cx="7650956" cy="1308297"/>
          </a:xfrm>
        </p:spPr>
        <p:txBody>
          <a:bodyPr anchor="b">
            <a:normAutofit/>
          </a:bodyPr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169" y="2613496"/>
            <a:ext cx="6300788" cy="1082734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0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2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3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4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5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8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9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A0397-682B-46E1-A8B3-FE51374D121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8A606-72B1-4808-85B6-305C8041327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5028" y="168010"/>
            <a:ext cx="8560070" cy="1048385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29" tIns="40115" rIns="80229" bIns="40115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AFF35-A29F-45D4-86C4-59FF77D8AFF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08358" y="524897"/>
            <a:ext cx="8587073" cy="97865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5816" y="1064067"/>
            <a:ext cx="2025253" cy="3297982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0056" y="1064066"/>
            <a:ext cx="5925741" cy="3297983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204789"/>
            <a:ext cx="7651750" cy="839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00114" y="1176339"/>
            <a:ext cx="3749675" cy="3328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2189" y="1176339"/>
            <a:ext cx="3749675" cy="3328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370C4-6710-4AE0-B97E-B49AAB4083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557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5870C-AA77-449C-A617-F275EA112D4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5028" y="168011"/>
            <a:ext cx="8560070" cy="348117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29" tIns="40115" rIns="80229" bIns="40115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5952947" y="3089446"/>
            <a:ext cx="2831485" cy="52477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80229" tIns="40115" rIns="80229" bIns="401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578394" y="2995150"/>
            <a:ext cx="5457882" cy="624812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80229" tIns="40115" rIns="80229" bIns="401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784529" y="3004169"/>
            <a:ext cx="5382543" cy="56905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80229" tIns="40115" rIns="80229" bIns="401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521840" y="2994330"/>
            <a:ext cx="3256313" cy="478858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80229" tIns="40115" rIns="80229" bIns="401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08358" y="2982850"/>
            <a:ext cx="8587073" cy="97739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80229" tIns="40115" rIns="80229" bIns="40115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250" y="1810603"/>
            <a:ext cx="7650956" cy="1120070"/>
          </a:xfrm>
        </p:spPr>
        <p:txBody>
          <a:bodyPr anchor="t">
            <a:normAutofit/>
          </a:bodyPr>
          <a:lstStyle>
            <a:lvl1pPr algn="ctr">
              <a:defRPr sz="39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6000" y="1056458"/>
            <a:ext cx="6317457" cy="69071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01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22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34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45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05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06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080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091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7727C-0AEF-4E8C-B85C-1B2E69382B2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434E0-5CF3-493D-BACE-8B013787C99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66082" y="1969082"/>
            <a:ext cx="3762470" cy="253359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572572" y="1969082"/>
            <a:ext cx="3762470" cy="253359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083" y="1968290"/>
            <a:ext cx="3762470" cy="470195"/>
          </a:xfrm>
        </p:spPr>
        <p:txBody>
          <a:bodyPr anchor="ctr"/>
          <a:lstStyle>
            <a:lvl1pPr marL="0" indent="0" algn="ctr">
              <a:buNone/>
              <a:defRPr sz="2100" b="0">
                <a:solidFill>
                  <a:schemeClr val="tx2"/>
                </a:solidFill>
                <a:latin typeface="+mj-lt"/>
              </a:defRPr>
            </a:lvl1pPr>
            <a:lvl2pPr marL="401147" indent="0">
              <a:buNone/>
              <a:defRPr sz="1800" b="1"/>
            </a:lvl2pPr>
            <a:lvl3pPr marL="802295" indent="0">
              <a:buNone/>
              <a:defRPr sz="1600" b="1"/>
            </a:lvl3pPr>
            <a:lvl4pPr marL="1203442" indent="0">
              <a:buNone/>
              <a:defRPr sz="1400" b="1"/>
            </a:lvl4pPr>
            <a:lvl5pPr marL="1604589" indent="0">
              <a:buNone/>
              <a:defRPr sz="1400" b="1"/>
            </a:lvl5pPr>
            <a:lvl6pPr marL="2005736" indent="0">
              <a:buNone/>
              <a:defRPr sz="1400" b="1"/>
            </a:lvl6pPr>
            <a:lvl7pPr marL="2406884" indent="0">
              <a:buNone/>
              <a:defRPr sz="1400" b="1"/>
            </a:lvl7pPr>
            <a:lvl8pPr marL="2808031" indent="0">
              <a:buNone/>
              <a:defRPr sz="1400" b="1"/>
            </a:lvl8pPr>
            <a:lvl9pPr marL="3209178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749" y="2520157"/>
            <a:ext cx="3760367" cy="198229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5572" y="1968290"/>
            <a:ext cx="3762470" cy="470195"/>
          </a:xfrm>
        </p:spPr>
        <p:txBody>
          <a:bodyPr anchor="ctr"/>
          <a:lstStyle>
            <a:lvl1pPr marL="0" indent="0" algn="ctr">
              <a:buNone/>
              <a:defRPr sz="2100" b="0" i="0">
                <a:solidFill>
                  <a:schemeClr val="tx2"/>
                </a:solidFill>
                <a:latin typeface="+mj-lt"/>
              </a:defRPr>
            </a:lvl1pPr>
            <a:lvl2pPr marL="401147" indent="0">
              <a:buNone/>
              <a:defRPr sz="1800" b="1"/>
            </a:lvl2pPr>
            <a:lvl3pPr marL="802295" indent="0">
              <a:buNone/>
              <a:defRPr sz="1600" b="1"/>
            </a:lvl3pPr>
            <a:lvl4pPr marL="1203442" indent="0">
              <a:buNone/>
              <a:defRPr sz="1400" b="1"/>
            </a:lvl4pPr>
            <a:lvl5pPr marL="1604589" indent="0">
              <a:buNone/>
              <a:defRPr sz="1400" b="1"/>
            </a:lvl5pPr>
            <a:lvl6pPr marL="2005736" indent="0">
              <a:buNone/>
              <a:defRPr sz="1400" b="1"/>
            </a:lvl6pPr>
            <a:lvl7pPr marL="2406884" indent="0">
              <a:buNone/>
              <a:defRPr sz="1400" b="1"/>
            </a:lvl7pPr>
            <a:lvl8pPr marL="2808031" indent="0">
              <a:buNone/>
              <a:defRPr sz="1400" b="1"/>
            </a:lvl8pPr>
            <a:lvl9pPr marL="3209178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447" y="2520157"/>
            <a:ext cx="3762470" cy="198229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EE2E5-C16A-4246-84CE-AE52781D1B3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24E58-D541-419D-9740-2D8C405AE7B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5028" y="168010"/>
            <a:ext cx="8560070" cy="1048385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29" tIns="40115" rIns="80229" bIns="40115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08358" y="524897"/>
            <a:ext cx="8587073" cy="97739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3388A-502D-4CDB-93FE-E40AE698FF1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5028" y="168010"/>
            <a:ext cx="8560070" cy="1048385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29" tIns="40115" rIns="80229" bIns="40115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6BF67F-B383-4534-AF92-430F9572934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2" y="2632164"/>
            <a:ext cx="3300413" cy="140008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526"/>
              </a:spcAft>
              <a:buNone/>
              <a:defRPr sz="1600">
                <a:solidFill>
                  <a:schemeClr val="tx2"/>
                </a:solidFill>
              </a:defRPr>
            </a:lvl1pPr>
            <a:lvl2pPr marL="401147" indent="0">
              <a:buNone/>
              <a:defRPr sz="1100"/>
            </a:lvl2pPr>
            <a:lvl3pPr marL="802295" indent="0">
              <a:buNone/>
              <a:defRPr sz="900"/>
            </a:lvl3pPr>
            <a:lvl4pPr marL="1203442" indent="0">
              <a:buNone/>
              <a:defRPr sz="800"/>
            </a:lvl4pPr>
            <a:lvl5pPr marL="1604589" indent="0">
              <a:buNone/>
              <a:defRPr sz="800"/>
            </a:lvl5pPr>
            <a:lvl6pPr marL="2005736" indent="0">
              <a:buNone/>
              <a:defRPr sz="800"/>
            </a:lvl6pPr>
            <a:lvl7pPr marL="2406884" indent="0">
              <a:buNone/>
              <a:defRPr sz="800"/>
            </a:lvl7pPr>
            <a:lvl8pPr marL="2808031" indent="0">
              <a:buNone/>
              <a:defRPr sz="800"/>
            </a:lvl8pPr>
            <a:lvl9pPr marL="320917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08358" y="524897"/>
            <a:ext cx="8587073" cy="97865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00112" y="1680104"/>
            <a:ext cx="3300413" cy="92069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275" y="1344083"/>
            <a:ext cx="3843075" cy="2800174"/>
          </a:xfrm>
        </p:spPr>
        <p:txBody>
          <a:bodyPr anchor="ctr"/>
          <a:lstStyle>
            <a:lvl1pPr>
              <a:buClr>
                <a:schemeClr val="bg1"/>
              </a:buClr>
              <a:defRPr sz="19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5028" y="168011"/>
            <a:ext cx="8560070" cy="44354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29" tIns="40115" rIns="80229" bIns="40115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08358" y="3934915"/>
            <a:ext cx="8587073" cy="97865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997" y="248905"/>
            <a:ext cx="3753072" cy="1785889"/>
          </a:xfrm>
        </p:spPr>
        <p:txBody>
          <a:bodyPr anchor="b">
            <a:normAutofit/>
          </a:bodyPr>
          <a:lstStyle>
            <a:lvl1pPr algn="l">
              <a:defRPr sz="25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2266" y="2047239"/>
            <a:ext cx="3758803" cy="17796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01147" indent="0">
              <a:buNone/>
              <a:defRPr sz="1100"/>
            </a:lvl2pPr>
            <a:lvl3pPr marL="802295" indent="0">
              <a:buNone/>
              <a:defRPr sz="900"/>
            </a:lvl3pPr>
            <a:lvl4pPr marL="1203442" indent="0">
              <a:buNone/>
              <a:defRPr sz="800"/>
            </a:lvl4pPr>
            <a:lvl5pPr marL="1604589" indent="0">
              <a:buNone/>
              <a:defRPr sz="800"/>
            </a:lvl5pPr>
            <a:lvl6pPr marL="2005736" indent="0">
              <a:buNone/>
              <a:defRPr sz="800"/>
            </a:lvl6pPr>
            <a:lvl7pPr marL="2406884" indent="0">
              <a:buNone/>
              <a:defRPr sz="800"/>
            </a:lvl7pPr>
            <a:lvl8pPr marL="2808031" indent="0">
              <a:buNone/>
              <a:defRPr sz="800"/>
            </a:lvl8pPr>
            <a:lvl9pPr marL="320917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ACBA15-3101-414B-90ED-715A2A2D72B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25103" y="1008062"/>
            <a:ext cx="3510439" cy="2150534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01147" indent="0">
              <a:buNone/>
              <a:defRPr sz="2500"/>
            </a:lvl2pPr>
            <a:lvl3pPr marL="802295" indent="0">
              <a:buNone/>
              <a:defRPr sz="2100"/>
            </a:lvl3pPr>
            <a:lvl4pPr marL="1203442" indent="0">
              <a:buNone/>
              <a:defRPr sz="1800"/>
            </a:lvl4pPr>
            <a:lvl5pPr marL="1604589" indent="0">
              <a:buNone/>
              <a:defRPr sz="1800"/>
            </a:lvl5pPr>
            <a:lvl6pPr marL="2005736" indent="0">
              <a:buNone/>
              <a:defRPr sz="1800"/>
            </a:lvl6pPr>
            <a:lvl7pPr marL="2406884" indent="0">
              <a:buNone/>
              <a:defRPr sz="1800"/>
            </a:lvl7pPr>
            <a:lvl8pPr marL="2808031" indent="0">
              <a:buNone/>
              <a:defRPr sz="1800"/>
            </a:lvl8pPr>
            <a:lvl9pPr marL="3209178" indent="0">
              <a:buNone/>
              <a:defRPr sz="1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5028" y="168010"/>
            <a:ext cx="8560070" cy="181451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229" tIns="40115" rIns="80229" bIns="40115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08358" y="1234303"/>
            <a:ext cx="8587073" cy="97739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056" y="248656"/>
            <a:ext cx="8101013" cy="920697"/>
          </a:xfrm>
          <a:prstGeom prst="rect">
            <a:avLst/>
          </a:prstGeom>
        </p:spPr>
        <p:txBody>
          <a:bodyPr vert="horz" lIns="80229" tIns="40115" rIns="80229" bIns="40115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2990" y="4593582"/>
            <a:ext cx="3727523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613" y="4593582"/>
            <a:ext cx="3727524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 altLang="ru-RU"/>
              <a:t>Москва, 24.11.2015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28727" y="4593581"/>
            <a:ext cx="1143672" cy="268350"/>
          </a:xfrm>
          <a:prstGeom prst="rect">
            <a:avLst/>
          </a:prstGeom>
        </p:spPr>
        <p:txBody>
          <a:bodyPr vert="horz" lIns="80229" tIns="40115" rIns="80229" bIns="40115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E3B3F82-2A1B-4512-99B9-24812A35894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441" y="1966345"/>
            <a:ext cx="7292578" cy="2536102"/>
          </a:xfrm>
          <a:prstGeom prst="rect">
            <a:avLst/>
          </a:prstGeom>
        </p:spPr>
        <p:txBody>
          <a:bodyPr vert="horz" lIns="80229" tIns="40115" rIns="80229" bIns="401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2295" rtl="0" eaLnBrk="1" latinLnBrk="0" hangingPunct="1">
        <a:spcBef>
          <a:spcPct val="0"/>
        </a:spcBef>
        <a:buNone/>
        <a:defRPr sz="39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40688" indent="-240688" algn="l" defTabSz="80229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05613" indent="-240688" algn="l" defTabSz="80229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2pPr>
      <a:lvl3pPr marL="750759" indent="-200574" algn="l" defTabSz="80229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02868" indent="-200574" algn="l" defTabSz="80229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283671" indent="-200574" algn="l" defTabSz="80229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564474" indent="-200574" algn="l" defTabSz="802295" rtl="0" eaLnBrk="1" latinLnBrk="0" hangingPunct="1">
        <a:spcBef>
          <a:spcPts val="337"/>
        </a:spcBef>
        <a:buClr>
          <a:schemeClr val="accent1"/>
        </a:buClr>
        <a:buFont typeface="Symbol" pitchFamily="18" charset="2"/>
        <a:buChar char="*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45277" indent="-200574" algn="l" defTabSz="802295" rtl="0" eaLnBrk="1" latinLnBrk="0" hangingPunct="1">
        <a:spcBef>
          <a:spcPts val="337"/>
        </a:spcBef>
        <a:buClr>
          <a:schemeClr val="accent1"/>
        </a:buClr>
        <a:buFont typeface="Symbol" pitchFamily="18" charset="2"/>
        <a:buChar char="*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26081" indent="-200574" algn="l" defTabSz="802295" rtl="0" eaLnBrk="1" latinLnBrk="0" hangingPunct="1">
        <a:spcBef>
          <a:spcPts val="337"/>
        </a:spcBef>
        <a:buClr>
          <a:schemeClr val="accent1"/>
        </a:buClr>
        <a:buFont typeface="Symbol" pitchFamily="18" charset="2"/>
        <a:buChar char="*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406884" indent="-200574" algn="l" defTabSz="802295" rtl="0" eaLnBrk="1" latinLnBrk="0" hangingPunct="1">
        <a:spcBef>
          <a:spcPts val="337"/>
        </a:spcBef>
        <a:buClr>
          <a:schemeClr val="accent1"/>
        </a:buClr>
        <a:buFont typeface="Symbol" pitchFamily="18" charset="2"/>
        <a:buChar char="*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1147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2295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3442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589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5736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6884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8031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9178" algn="l" defTabSz="8022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odle.infolib.crimea.info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learning.academia-moscow.r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hyperlink" Target="https://www.tacis-dipol.ru/abou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youtube.com/embed/OXt-TH7Xuqk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prbookshop.r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library.rkig.edu.ru/biblioteka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ationalteam.worldskills.ru/skills/floristika/" TargetMode="External"/><Relationship Id="rId3" Type="http://schemas.openxmlformats.org/officeDocument/2006/relationships/hyperlink" Target="https://nationalteam.worldskills.ru/skills/konditerskoe-delo/" TargetMode="External"/><Relationship Id="rId7" Type="http://schemas.openxmlformats.org/officeDocument/2006/relationships/hyperlink" Target="https://nationalteam.worldskills.ru/skills/administrirovanie-otelya/" TargetMode="External"/><Relationship Id="rId12" Type="http://schemas.openxmlformats.org/officeDocument/2006/relationships/image" Target="../media/image38.jfif"/><Relationship Id="rId2" Type="http://schemas.openxmlformats.org/officeDocument/2006/relationships/hyperlink" Target="https://nationalteam.worldskills.ru/skil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tionalteam.worldskills.ru/skills/khlebopechenie/" TargetMode="External"/><Relationship Id="rId11" Type="http://schemas.openxmlformats.org/officeDocument/2006/relationships/hyperlink" Target="https://worldskillsacademy.ru/#/programs" TargetMode="External"/><Relationship Id="rId5" Type="http://schemas.openxmlformats.org/officeDocument/2006/relationships/hyperlink" Target="https://nationalteam.worldskills.ru/skills/restorannyy-servis/" TargetMode="External"/><Relationship Id="rId10" Type="http://schemas.openxmlformats.org/officeDocument/2006/relationships/hyperlink" Target="https://worldskills.ru/media-czentr/novosti/karantin-c-polzoj-onlajn-kursyi-i-obuchayushhie-video-na-platforme-worldskills-russia.html" TargetMode="External"/><Relationship Id="rId4" Type="http://schemas.openxmlformats.org/officeDocument/2006/relationships/hyperlink" Target="https://nationalteam.worldskills.ru/skills/povarskoe-delo/" TargetMode="External"/><Relationship Id="rId9" Type="http://schemas.openxmlformats.org/officeDocument/2006/relationships/hyperlink" Target="https://nationalteam.worldskills.ru/skills/graficheskiy-dizayn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0.jpe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kig.edu.ru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-learning.rkig.edu.ru/" TargetMode="External"/><Relationship Id="rId2" Type="http://schemas.openxmlformats.org/officeDocument/2006/relationships/hyperlink" Target="http://rkig.edu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kig.edu.ru/worldskills_transliaciya.htm" TargetMode="External"/><Relationship Id="rId5" Type="http://schemas.openxmlformats.org/officeDocument/2006/relationships/hyperlink" Target="ftp://91.214.130.48:4444/" TargetMode="External"/><Relationship Id="rId4" Type="http://schemas.openxmlformats.org/officeDocument/2006/relationships/hyperlink" Target="http://library.rkig.edu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rkig.edu.r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hyperlink" Target="http://rkig.edu.ru/doc/chp/uchn/raspis_zaniatiy_2_semestr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hyperlink" Target="http://rkig.edu.ru/prepod_dist.htm" TargetMode="External"/><Relationship Id="rId4" Type="http://schemas.openxmlformats.org/officeDocument/2006/relationships/hyperlink" Target="http://rkig.edu.ru/index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vk.com/club193883208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366962" y="819944"/>
            <a:ext cx="6400800" cy="162401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800" dirty="0">
                <a:latin typeface="Times New Roman" pitchFamily="18" charset="0"/>
                <a:cs typeface="Times New Roman" pitchFamily="18" charset="0"/>
              </a:rPr>
              <a:t>ОСОБЕННОСТИ ИСПОЛЬЗОВАНИЯ ДИСТАНЦИОННОГО ОБУЧЕНИЯ В ПРОФЕССИОНАЛЬНОМ ОБРАЗОВАНИИ</a:t>
            </a:r>
          </a:p>
        </p:txBody>
      </p:sp>
      <p:sp>
        <p:nvSpPr>
          <p:cNvPr id="112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366962" y="2960689"/>
            <a:ext cx="6064251" cy="11763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А.Ю. Волкова, заведующий центром развития профессиональных компетенций ГБПОУ РК «Романовский колледж индустрии гостеприимства»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09963" y="4501356"/>
            <a:ext cx="2925762" cy="334962"/>
          </a:xfrm>
          <a:noFill/>
        </p:spPr>
        <p:txBody>
          <a:bodyPr/>
          <a:lstStyle>
            <a:lvl1pPr defTabSz="801596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65" indent="-285717" defTabSz="801596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69" indent="-228574" defTabSz="801596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16" indent="-228574" defTabSz="801596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163" indent="-228574" defTabSz="801596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11" indent="-228574" defTabSz="8015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458" indent="-228574" defTabSz="8015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05" indent="-228574" defTabSz="8015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754" indent="-228574" defTabSz="8015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Симферополь, 16.04.2020 г.</a:t>
            </a:r>
          </a:p>
        </p:txBody>
      </p:sp>
      <p:pic>
        <p:nvPicPr>
          <p:cNvPr id="11271" name="Picture 7" descr="http://info.rkig.edu.ru/img/logo_ru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271" y="3815557"/>
            <a:ext cx="1953843" cy="76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Фото Дудченко С.В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10406"/>
            <a:ext cx="23812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" y="300050"/>
            <a:ext cx="2343750" cy="5786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1302" y="365958"/>
            <a:ext cx="5862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«Мудл» (Модульная объектно-ориентированная динамическая управляющая среда)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869" y="919956"/>
            <a:ext cx="2620753" cy="314271"/>
          </a:xfrm>
          <a:prstGeom prst="rect">
            <a:avLst/>
          </a:prstGeom>
        </p:spPr>
        <p:txBody>
          <a:bodyPr wrap="none" lIns="67391" tIns="33696" rIns="67391" bIns="33696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http://e-learning.rkig.edu.ru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2935" b="3547"/>
          <a:stretch/>
        </p:blipFill>
        <p:spPr>
          <a:xfrm>
            <a:off x="995362" y="1418708"/>
            <a:ext cx="6559400" cy="343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93" t="3580" r="3750" b="3909"/>
          <a:stretch/>
        </p:blipFill>
        <p:spPr>
          <a:xfrm>
            <a:off x="4729162" y="895850"/>
            <a:ext cx="3945322" cy="2182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56" t="3534" r="864" b="3627"/>
          <a:stretch/>
        </p:blipFill>
        <p:spPr>
          <a:xfrm>
            <a:off x="4424362" y="2977730"/>
            <a:ext cx="3294763" cy="1725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9" y="328030"/>
            <a:ext cx="2343750" cy="578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316" r="3759" b="3722"/>
          <a:stretch/>
        </p:blipFill>
        <p:spPr>
          <a:xfrm>
            <a:off x="385762" y="2977731"/>
            <a:ext cx="3380425" cy="1828425"/>
          </a:xfrm>
          <a:prstGeom prst="rect">
            <a:avLst/>
          </a:prstGeom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210703" y="1300956"/>
            <a:ext cx="4518459" cy="177707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Электронные авторские курсы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«Создание электронной библиотеки»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(Практический курс для библиотекаря)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Курсы компьютерной грамотности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«Пользователь ПК»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  <a:hlinkClick r:id="rId6"/>
              </a:rPr>
              <a:t>http://moodle.infolib.crimea.info/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913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62" y="308769"/>
            <a:ext cx="8242301" cy="839787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ИННОВАЦИОННЫЙ ЛАНДШАФТ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РОМАНОВСКОГО КОЛЛЕДЖА ИНДУСТРИИ ГОСТЕПРИИМСТВА: НОВЫЕ ГОРИЗОНТЫ И СОВРЕМЕННЫЕ КОММУНИКАЦИИ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3363" y="1453356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Электронная обучающая среда РКИГ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362" y="2095311"/>
            <a:ext cx="3640776" cy="714381"/>
          </a:xfrm>
          <a:prstGeom prst="rect">
            <a:avLst/>
          </a:prstGeom>
        </p:spPr>
        <p:txBody>
          <a:bodyPr wrap="none" lIns="67391" tIns="33696" rIns="67391" bIns="33696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Система электронного обучения  «Академия»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(Сетевая версия + Интернет-версия)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  <a:hlinkClick r:id="rId2"/>
              </a:rPr>
              <a:t>https://elearning.academia-moscow.ru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" t="3512" r="-255" b="4217"/>
          <a:stretch/>
        </p:blipFill>
        <p:spPr>
          <a:xfrm>
            <a:off x="3970800" y="1910556"/>
            <a:ext cx="4816398" cy="2482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2546" t="11564" r="21527" b="6687"/>
          <a:stretch/>
        </p:blipFill>
        <p:spPr>
          <a:xfrm>
            <a:off x="984369" y="2885716"/>
            <a:ext cx="2003187" cy="1996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44718" y="4464625"/>
            <a:ext cx="5856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73913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Инновационные технологии облачной системы «Академия-Медиа» позволяют организовать полноценное электронное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8393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6C536DDE-E915-479F-8E46-D05754F42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3363" y="1453356"/>
            <a:ext cx="3369962" cy="3124199"/>
          </a:xfrm>
        </p:spPr>
        <p:txBody>
          <a:bodyPr>
            <a:normAutofit/>
          </a:bodyPr>
          <a:lstStyle/>
          <a:p>
            <a:pPr marL="0" indent="173038" algn="just"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Инновационные технологии облачной системы «Академия-Медиа» позволяют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организовать полноценное </a:t>
            </a: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электронное обучение в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колледже</a:t>
            </a:r>
          </a:p>
          <a:p>
            <a:pPr marL="0" indent="173038" algn="just"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Колледж использует </a:t>
            </a: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систему «Академия-Медиа» независимо от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количества студентов </a:t>
            </a: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удаленности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Алуштинского и Судакского филиалов </a:t>
            </a:r>
            <a:endParaRPr lang="ru-RU" alt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173038" algn="just"/>
            <a:endParaRPr lang="ru-RU" sz="1800" dirty="0"/>
          </a:p>
        </p:txBody>
      </p:sp>
      <p:pic>
        <p:nvPicPr>
          <p:cNvPr id="9" name="Picture 3" descr="C:\Users\zaved_ibc\Desktop\11.png"/>
          <p:cNvPicPr>
            <a:picLocks noChangeAspect="1" noChangeArrowheads="1"/>
          </p:cNvPicPr>
          <p:nvPr/>
        </p:nvPicPr>
        <p:blipFill>
          <a:blip r:embed="rId2" cstate="print"/>
          <a:srcRect b="5377"/>
          <a:stretch>
            <a:fillRect/>
          </a:stretch>
        </p:blipFill>
        <p:spPr bwMode="auto">
          <a:xfrm>
            <a:off x="3738562" y="1758156"/>
            <a:ext cx="5069411" cy="3055764"/>
          </a:xfrm>
          <a:prstGeom prst="rect">
            <a:avLst/>
          </a:prstGeom>
          <a:noFill/>
        </p:spPr>
      </p:pic>
      <p:pic>
        <p:nvPicPr>
          <p:cNvPr id="10" name="Picture 2" descr="C:\Users\zaved_ibc\Desktop\1Akademiy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8563" y="628595"/>
            <a:ext cx="5068918" cy="1143000"/>
          </a:xfrm>
          <a:prstGeom prst="rect">
            <a:avLst/>
          </a:prstGeom>
          <a:noFill/>
        </p:spPr>
      </p:pic>
      <p:pic>
        <p:nvPicPr>
          <p:cNvPr id="11" name="Picture 3" descr="C:\Users\zaved_ibc\Desktop\120511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9594" y="89718"/>
            <a:ext cx="1512168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0056" y="380259"/>
            <a:ext cx="8101013" cy="920697"/>
          </a:xfrm>
          <a:prstGeom prst="rect">
            <a:avLst/>
          </a:prstGeom>
        </p:spPr>
        <p:txBody>
          <a:bodyPr vert="horz" lIns="67391" tIns="33696" rIns="67391" bIns="3369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ЭЛЕКТРОННАЯ ОБУЧАЮЩАЯ СРЕДА РКИГ</a:t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9488" y="1910556"/>
            <a:ext cx="4120674" cy="3115038"/>
          </a:xfrm>
          <a:prstGeom prst="rect">
            <a:avLst/>
          </a:prstGeom>
        </p:spPr>
        <p:txBody>
          <a:bodyPr wrap="square" lIns="67391" tIns="33696" rIns="67391" bIns="33696">
            <a:sp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Электронные учебно-методические комплексы Корпорации «Диполь»</a:t>
            </a:r>
          </a:p>
          <a:p>
            <a:pPr algn="ctr"/>
            <a:r>
              <a:rPr lang="en-US" sz="1800" b="1" dirty="0">
                <a:latin typeface="Times New Roman" pitchFamily="18" charset="0"/>
                <a:cs typeface="Times New Roman" pitchFamily="18" charset="0"/>
                <a:hlinkClick r:id="rId2"/>
              </a:rPr>
              <a:t>https://www.tacis-dipol.ru/about/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  <a:p>
            <a:pPr marL="363538" indent="-285750">
              <a:buFont typeface="Wingdings" pitchFamily="2" charset="2"/>
              <a:buChar char="Ø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Маркетинг в социально-культурном сервисе и туризме</a:t>
            </a:r>
          </a:p>
          <a:p>
            <a:pPr marL="363538" indent="-285750">
              <a:buFont typeface="Wingdings" pitchFamily="2" charset="2"/>
              <a:buChar char="Ø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Экономика и организация туристской фирмы</a:t>
            </a:r>
          </a:p>
          <a:p>
            <a:pPr marL="363538" indent="-285750">
              <a:buFont typeface="Wingdings" pitchFamily="2" charset="2"/>
              <a:buChar char="Ø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Повар, кондитер</a:t>
            </a:r>
          </a:p>
          <a:p>
            <a:pPr marL="363538" indent="-285750">
              <a:buFont typeface="Wingdings" pitchFamily="2" charset="2"/>
              <a:buChar char="Ø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Гостиничное дело</a:t>
            </a:r>
          </a:p>
          <a:p>
            <a:pPr marL="363538" indent="-285750">
              <a:buFont typeface="Wingdings" pitchFamily="2" charset="2"/>
              <a:buChar char="Ø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Поварское и кондитерское дело</a:t>
            </a:r>
          </a:p>
        </p:txBody>
      </p:sp>
      <p:pic>
        <p:nvPicPr>
          <p:cNvPr id="5" name="Picture 2" descr="C:\Users\zaved_ibc\Desktop\Безымянный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25" y="1209932"/>
            <a:ext cx="2143060" cy="1919825"/>
          </a:xfrm>
          <a:prstGeom prst="rect">
            <a:avLst/>
          </a:prstGeom>
          <a:noFill/>
        </p:spPr>
      </p:pic>
      <p:pic>
        <p:nvPicPr>
          <p:cNvPr id="9" name="Picture 6" descr="C:\Users\zaved_ibc\Desktop\6.png"/>
          <p:cNvPicPr>
            <a:picLocks noChangeAspect="1" noChangeArrowheads="1"/>
          </p:cNvPicPr>
          <p:nvPr/>
        </p:nvPicPr>
        <p:blipFill>
          <a:blip r:embed="rId4" cstate="print"/>
          <a:srcRect b="4545"/>
          <a:stretch>
            <a:fillRect/>
          </a:stretch>
        </p:blipFill>
        <p:spPr bwMode="auto">
          <a:xfrm>
            <a:off x="2458445" y="1209931"/>
            <a:ext cx="2341043" cy="1919825"/>
          </a:xfrm>
          <a:prstGeom prst="rect">
            <a:avLst/>
          </a:prstGeom>
          <a:noFill/>
        </p:spPr>
      </p:pic>
      <p:pic>
        <p:nvPicPr>
          <p:cNvPr id="6" name="Рисунок 5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6953" t="17310" r="9262" b="3723"/>
          <a:stretch/>
        </p:blipFill>
        <p:spPr>
          <a:xfrm>
            <a:off x="1057548" y="2398445"/>
            <a:ext cx="2505874" cy="1981200"/>
          </a:xfrm>
          <a:prstGeom prst="rect">
            <a:avLst/>
          </a:prstGeom>
        </p:spPr>
      </p:pic>
      <p:pic>
        <p:nvPicPr>
          <p:cNvPr id="10" name="Picture 5" descr="C:\Users\zaved_ibc\Desktop\5.png"/>
          <p:cNvPicPr>
            <a:picLocks noChangeAspect="1" noChangeArrowheads="1"/>
          </p:cNvPicPr>
          <p:nvPr/>
        </p:nvPicPr>
        <p:blipFill>
          <a:blip r:embed="rId7" cstate="print"/>
          <a:srcRect b="6530"/>
          <a:stretch>
            <a:fillRect/>
          </a:stretch>
        </p:blipFill>
        <p:spPr bwMode="auto">
          <a:xfrm>
            <a:off x="2458445" y="3129756"/>
            <a:ext cx="2341043" cy="1731764"/>
          </a:xfrm>
          <a:prstGeom prst="rect">
            <a:avLst/>
          </a:prstGeom>
          <a:noFill/>
        </p:spPr>
      </p:pic>
      <p:pic>
        <p:nvPicPr>
          <p:cNvPr id="7" name="Picture 3" descr="C:\Users\zaved_ibc\Desktop\3.png"/>
          <p:cNvPicPr>
            <a:picLocks noChangeAspect="1" noChangeArrowheads="1"/>
          </p:cNvPicPr>
          <p:nvPr/>
        </p:nvPicPr>
        <p:blipFill>
          <a:blip r:embed="rId8" cstate="print"/>
          <a:srcRect b="5263"/>
          <a:stretch>
            <a:fillRect/>
          </a:stretch>
        </p:blipFill>
        <p:spPr bwMode="auto">
          <a:xfrm>
            <a:off x="145911" y="3129757"/>
            <a:ext cx="2143060" cy="1668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95" y="2599581"/>
            <a:ext cx="4058689" cy="2272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353" y="1294690"/>
            <a:ext cx="4073740" cy="22811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5948" y="1536219"/>
            <a:ext cx="4195753" cy="899047"/>
          </a:xfrm>
          <a:prstGeom prst="rect">
            <a:avLst/>
          </a:prstGeom>
        </p:spPr>
        <p:txBody>
          <a:bodyPr wrap="square" lIns="67391" tIns="33696" rIns="67391" bIns="33696">
            <a:sp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Электронно-библиотечная система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IPRbooks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b="1" dirty="0">
                <a:latin typeface="Times New Roman" pitchFamily="18" charset="0"/>
                <a:cs typeface="Times New Roman" pitchFamily="18" charset="0"/>
                <a:hlinkClick r:id="rId4"/>
              </a:rPr>
              <a:t>http://www.iprbookshop.ru/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58081" y="3687554"/>
            <a:ext cx="4195753" cy="1052935"/>
          </a:xfrm>
          <a:prstGeom prst="rect">
            <a:avLst/>
          </a:prstGeom>
        </p:spPr>
        <p:txBody>
          <a:bodyPr wrap="square" lIns="67391" tIns="33696" rIns="67391" bIns="33696">
            <a:spAutoFit/>
          </a:bodyPr>
          <a:lstStyle/>
          <a:p>
            <a:pPr algn="just"/>
            <a:r>
              <a:rPr lang="ru-RU" dirty="0"/>
              <a:t>Пакет СПО – более 20000 книжных и мультимедийных </a:t>
            </a:r>
            <a:r>
              <a:rPr lang="ru-RU" dirty="0" smtClean="0"/>
              <a:t>источников</a:t>
            </a:r>
          </a:p>
          <a:p>
            <a:pPr algn="just"/>
            <a:r>
              <a:rPr lang="ru-RU" dirty="0" smtClean="0"/>
              <a:t>2000 </a:t>
            </a:r>
            <a:r>
              <a:rPr lang="ru-RU" dirty="0"/>
              <a:t>одновременных доступов с любого места, где есть Интернет</a:t>
            </a:r>
          </a:p>
        </p:txBody>
      </p:sp>
      <p:sp>
        <p:nvSpPr>
          <p:cNvPr id="10" name="Заголовок 1"/>
          <p:cNvSpPr txBox="1">
            <a:spLocks noGrp="1"/>
          </p:cNvSpPr>
          <p:nvPr>
            <p:ph type="title"/>
          </p:nvPr>
        </p:nvSpPr>
        <p:spPr>
          <a:xfrm>
            <a:off x="450056" y="380259"/>
            <a:ext cx="8101013" cy="920697"/>
          </a:xfrm>
          <a:prstGeom prst="rect">
            <a:avLst/>
          </a:prstGeom>
        </p:spPr>
        <p:txBody>
          <a:bodyPr vert="horz" lIns="67391" tIns="33696" rIns="67391" bIns="3369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ЭЛЕКТРОННАЯ ОБУЧАЮЩАЯ СРЕДА  РКИГ</a:t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700" y="1758156"/>
            <a:ext cx="3382462" cy="1066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Электронная библиотека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«УФД-Библиотека»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2"/>
              </a:rPr>
              <a:t>http://library.rkig.edu.ru/biblioteka.htm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426" t="15103" r="15926" b="14362"/>
          <a:stretch/>
        </p:blipFill>
        <p:spPr>
          <a:xfrm>
            <a:off x="140073" y="1242578"/>
            <a:ext cx="5478590" cy="3567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0704" t="24327" r="15787" b="14208"/>
          <a:stretch/>
        </p:blipFill>
        <p:spPr>
          <a:xfrm>
            <a:off x="5759578" y="2608744"/>
            <a:ext cx="2965703" cy="234603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450056" y="380259"/>
            <a:ext cx="8101013" cy="920697"/>
          </a:xfrm>
          <a:prstGeom prst="rect">
            <a:avLst/>
          </a:prstGeom>
        </p:spPr>
        <p:txBody>
          <a:bodyPr vert="horz" lIns="67391" tIns="33696" rIns="67391" bIns="3369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ЭЛЕКТРОННАЯ ОБУЧАЮЩАЯ  СРЕДА РКИГ</a:t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0388965-D000-4DE6-96F0-FD588E1B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" y="248656"/>
            <a:ext cx="8317706" cy="920697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МЕЖДУНАРОДНОЕ МОЛОДЕЖНОЕ ДВИЖЕНИЕ 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 (WORLDSKILLS RUSSIA)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pbs.twimg.com/media/Ds-ic2sWoAAHxjh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300098"/>
            <a:ext cx="1295400" cy="77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7162" y="1682968"/>
            <a:ext cx="4498975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КОМПЕТЕНЦИИ РКИГ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«Администрирование отеля»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«Ресторанный сервис»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«Туризм»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Хлебопечение - Навыки мудрых»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«Поварское дело»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«Кондитерское дело»</a:t>
            </a:r>
          </a:p>
        </p:txBody>
      </p:sp>
      <p:pic>
        <p:nvPicPr>
          <p:cNvPr id="1030" name="Picture 6" descr="https://3.bp.blogspot.com/-E2fXaZSInEA/WTZrkK7CsOI/AAAAAAAAOZI/tk3iQyuKqrQPbrFkHkefyiqd7qPQotBzwCLcB/s1600/DSC_0049-COLL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2" y="1403875"/>
            <a:ext cx="3554681" cy="35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3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0AE80EE-7E37-48D6-966F-7B4F8C200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" y="1605756"/>
            <a:ext cx="8843962" cy="3103775"/>
          </a:xfrm>
        </p:spPr>
        <p:txBody>
          <a:bodyPr>
            <a:noAutofit/>
          </a:bodyPr>
          <a:lstStyle/>
          <a:p>
            <a:r>
              <a:rPr lang="en-US" sz="1650" dirty="0">
                <a:latin typeface="Times New Roman" pitchFamily="18" charset="0"/>
                <a:cs typeface="Times New Roman" pitchFamily="18" charset="0"/>
                <a:hlinkClick r:id="rId2"/>
              </a:rPr>
              <a:t>https://nationalteam.worldskills.ru/skills/</a:t>
            </a:r>
            <a:endParaRPr lang="ru-RU" sz="165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16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://nationalteam.worldskills.ru/skills/konditerskoe-delo</a:t>
            </a:r>
            <a:r>
              <a:rPr lang="en-US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(кондитерское дело)</a:t>
            </a:r>
          </a:p>
          <a:p>
            <a:r>
              <a:rPr lang="en-US" sz="16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https://nationalteam.worldskills.ru/skills/povarskoe-delo</a:t>
            </a:r>
            <a:r>
              <a:rPr lang="en-US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lang="ru-RU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(поварское дело)</a:t>
            </a:r>
          </a:p>
          <a:p>
            <a:r>
              <a:rPr lang="en-US" sz="16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https://nationalteam.worldskills.ru/skills/restorannyy-servis</a:t>
            </a:r>
            <a:r>
              <a:rPr lang="en-US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ru-RU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(ресторанный сервис)</a:t>
            </a:r>
          </a:p>
          <a:p>
            <a:r>
              <a:rPr lang="en-US" sz="16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https://nationalteam.worldskills.ru/skills/khlebopechenie</a:t>
            </a:r>
            <a:r>
              <a:rPr lang="en-US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(хлебопечение)</a:t>
            </a:r>
          </a:p>
          <a:p>
            <a:r>
              <a:rPr lang="en-US" sz="16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https://nationalteam.worldskills.ru/skills/administrirovanie-otelya</a:t>
            </a:r>
            <a:r>
              <a:rPr lang="en-US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r>
              <a:rPr lang="ru-RU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(администрирование отеля)</a:t>
            </a:r>
          </a:p>
          <a:p>
            <a:r>
              <a:rPr lang="en-US" sz="16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https://nationalteam.worldskills.ru/skills/floristika</a:t>
            </a:r>
            <a:r>
              <a:rPr lang="en-US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/</a:t>
            </a:r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(флористика)</a:t>
            </a:r>
          </a:p>
          <a:p>
            <a:r>
              <a:rPr lang="en-US" sz="16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https://nationalteam.worldskills.ru/skills/graficheskiy-dizayn</a:t>
            </a:r>
            <a:r>
              <a:rPr lang="en-US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/</a:t>
            </a:r>
            <a:r>
              <a:rPr lang="ru-RU" sz="16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(графический дизайн)</a:t>
            </a:r>
          </a:p>
          <a:p>
            <a:r>
              <a:rPr lang="en-US" sz="165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https</a:t>
            </a:r>
            <a:r>
              <a:rPr lang="en-US" sz="1650" dirty="0">
                <a:latin typeface="Times New Roman" pitchFamily="18" charset="0"/>
                <a:cs typeface="Times New Roman" pitchFamily="18" charset="0"/>
                <a:hlinkClick r:id="rId10"/>
              </a:rPr>
              <a:t>://</a:t>
            </a:r>
            <a:r>
              <a:rPr lang="en-US" sz="1650" dirty="0" smtClean="0">
                <a:latin typeface="Times New Roman" pitchFamily="18" charset="0"/>
                <a:cs typeface="Times New Roman" pitchFamily="18" charset="0"/>
                <a:hlinkClick r:id="rId10"/>
              </a:rPr>
              <a:t>worldskills.ru/media-czentr/novosti/karantin-c-polzoj-onlajn-kursyi-i-obuchayushhie-video-na-platforme-worldskills-russia.html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5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5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https</a:t>
            </a:r>
            <a:r>
              <a:rPr lang="en-US" sz="1650" dirty="0">
                <a:latin typeface="Times New Roman" pitchFamily="18" charset="0"/>
                <a:cs typeface="Times New Roman" pitchFamily="18" charset="0"/>
                <a:hlinkClick r:id="rId11"/>
              </a:rPr>
              <a:t>://worldskillsacademy.ru/#/programs</a:t>
            </a:r>
            <a:endParaRPr lang="ru-RU" sz="1650" dirty="0">
              <a:latin typeface="Times New Roman" pitchFamily="18" charset="0"/>
              <a:cs typeface="Times New Roman" pitchFamily="18" charset="0"/>
            </a:endParaRPr>
          </a:p>
          <a:p>
            <a:endParaRPr lang="ru-RU" sz="16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0388965-D000-4DE6-96F0-FD588E1B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7" y="248656"/>
            <a:ext cx="4431506" cy="11285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WORLDSKILLS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РКИГ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2" y="157956"/>
            <a:ext cx="3638550" cy="17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1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4" b="31437"/>
          <a:stretch/>
        </p:blipFill>
        <p:spPr>
          <a:xfrm rot="16200000">
            <a:off x="1956624" y="-1985183"/>
            <a:ext cx="5084806" cy="896618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-20126"/>
            <a:ext cx="9001125" cy="6473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80229" tIns="40115" rIns="80229" bIns="4011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91152"/>
            <a:r>
              <a:rPr lang="ru-RU" sz="2500" b="1" dirty="0">
                <a:latin typeface="Book Antiqua" pitchFamily="18" charset="0"/>
              </a:rPr>
              <a:t>Модель педагога новой формации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634" y="61483"/>
            <a:ext cx="681875" cy="5336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15653" y="614945"/>
            <a:ext cx="9001125" cy="727344"/>
          </a:xfrm>
          <a:prstGeom prst="rect">
            <a:avLst/>
          </a:prstGeom>
        </p:spPr>
        <p:txBody>
          <a:bodyPr wrap="square" lIns="80229" tIns="40115" rIns="80229" bIns="40115">
            <a:spAutoFit/>
          </a:bodyPr>
          <a:lstStyle/>
          <a:p>
            <a:pPr algn="ctr"/>
            <a:r>
              <a:rPr lang="ru-RU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«Тот, кто обучает, должен всегда </a:t>
            </a:r>
            <a:br>
              <a:rPr lang="ru-RU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ru-RU" sz="2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продолжать учиться сам»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46803" y="1197093"/>
            <a:ext cx="2014070" cy="327235"/>
          </a:xfrm>
          <a:prstGeom prst="rect">
            <a:avLst/>
          </a:prstGeom>
        </p:spPr>
        <p:txBody>
          <a:bodyPr wrap="none" lIns="80229" tIns="40115" rIns="80229" bIns="40115">
            <a:spAutoFit/>
          </a:bodyPr>
          <a:lstStyle/>
          <a:p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  <a:latin typeface="PT Serif"/>
              </a:rPr>
              <a:t>Ричард Генри Данн</a:t>
            </a:r>
            <a:endParaRPr lang="ru-RU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55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4" y="161528"/>
            <a:ext cx="6166810" cy="48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52235272"/>
              </p:ext>
            </p:extLst>
          </p:nvPr>
        </p:nvGraphicFramePr>
        <p:xfrm>
          <a:off x="0" y="1779241"/>
          <a:ext cx="6130869" cy="29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168810" y="1475867"/>
            <a:ext cx="2748498" cy="35588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80229" tIns="40115" rIns="80229" bIns="40115">
            <a:spAutoFit/>
          </a:bodyPr>
          <a:lstStyle/>
          <a:p>
            <a:pPr algn="ctr"/>
            <a:r>
              <a:rPr lang="ru-RU" sz="1800" b="1" i="1" dirty="0">
                <a:latin typeface="Times New Roman" panose="02020603050405020304" pitchFamily="18" charset="0"/>
                <a:ea typeface="SimSun" panose="02010600030101010101" pitchFamily="2" charset="-122"/>
              </a:rPr>
              <a:t>Педагог</a:t>
            </a:r>
          </a:p>
          <a:p>
            <a:pPr marL="300860" indent="-30086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восприимчивый к инновациям</a:t>
            </a:r>
          </a:p>
          <a:p>
            <a:pPr marL="300860" indent="-30086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умеющий работать в виртуальном пространстве</a:t>
            </a:r>
          </a:p>
          <a:p>
            <a:pPr marL="300860" indent="-30086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глубоко осознающий свои национальные корни</a:t>
            </a:r>
          </a:p>
          <a:p>
            <a:pPr marL="300860" indent="-30086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уважающий культурные традиции других народов</a:t>
            </a:r>
          </a:p>
          <a:p>
            <a:pPr marL="300860" indent="-30086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формирующий гражданина мира с планетарным мировоззрением</a:t>
            </a:r>
          </a:p>
        </p:txBody>
      </p:sp>
    </p:spTree>
    <p:extLst>
      <p:ext uri="{BB962C8B-B14F-4D97-AF65-F5344CB8AC3E}">
        <p14:creationId xmlns:p14="http://schemas.microsoft.com/office/powerpoint/2010/main" val="183807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4" b="31437"/>
          <a:stretch/>
        </p:blipFill>
        <p:spPr>
          <a:xfrm rot="16200000">
            <a:off x="1956624" y="-1985183"/>
            <a:ext cx="5084806" cy="89661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5814" y="776820"/>
            <a:ext cx="7326424" cy="1050510"/>
          </a:xfrm>
          <a:prstGeom prst="rect">
            <a:avLst/>
          </a:prstGeom>
        </p:spPr>
        <p:txBody>
          <a:bodyPr wrap="square" lIns="80229" tIns="40115" rIns="80229" bIns="40115">
            <a:spAutoFit/>
          </a:bodyPr>
          <a:lstStyle/>
          <a:p>
            <a:pPr algn="ctr"/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Создание цифровой образовательной среды, обеспечивающей доступность к качественному профессиональному образованию</a:t>
            </a:r>
          </a:p>
        </p:txBody>
      </p:sp>
      <p:pic>
        <p:nvPicPr>
          <p:cNvPr id="3076" name="Picture 4" descr="ÐÐ°ÑÑÐ¸Ð½ÐºÐ¸ Ð¿Ð¾ Ð·Ð°Ð¿ÑÐ¾ÑÑ ÑÐ¸ÑÑÐ¾Ð²Ð°Ñ Ð¾Ð±ÑÐ°Ð·Ð¾Ð²Ð°ÑÐµÐ»ÑÐ½Ð°Ñ ÑÑÐµÐ´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15" y="2017016"/>
            <a:ext cx="5683021" cy="257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9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1" y="557883"/>
            <a:ext cx="1465733" cy="2087203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83226" y="252106"/>
            <a:ext cx="6178345" cy="92069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ДИСТАНЦИОННОЕ ОБУЧЕНИЕ ЭТО ДЕЛО ВСЕХ И КАЖДОГО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91" y="1687340"/>
            <a:ext cx="1371601" cy="1744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72" y="2216975"/>
            <a:ext cx="1447801" cy="17431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04962" y="1148556"/>
            <a:ext cx="22288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ДИРЕКТОР,</a:t>
            </a:r>
            <a:r>
              <a:rPr lang="en-US" sz="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ДОК. ПЕД. НАУК, ДОЦЕНТ    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ПАЛЬЧУК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МАРИНА ИВАНОВНА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01905" y="3513106"/>
            <a:ext cx="25626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ИНФОРМАЦИОННЫХ ТЕХНОЛОГИЙ (ГРАФИЧЕСКИЙ ДИЗАЙН)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МАЗУР НАТАЛЬЯ ВИКТОРОВНА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62295" y="1730527"/>
            <a:ext cx="224658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ЦЕНТРОМ РАЗВИТИЯ ПРОФЕССИОНАЛЬНЫХ </a:t>
            </a:r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КОМПЕТЕНЦИЙ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ВОЛКОВА АННА ЮРЬЕВНА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60" y="1838762"/>
            <a:ext cx="2182901" cy="228864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480262" y="2443287"/>
            <a:ext cx="269814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ЦЕНТРОМ ИНФОРМАЦИОННО-КОММУНИКАЦИОННЫХ ТЕХНОЛОГИЙ</a:t>
            </a: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ДУДЧЕНКО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СЕРГЕЙ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ВИКТОРОВИЧ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64549" y="4110380"/>
            <a:ext cx="2018521" cy="88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ВЕСЬ КОЛЛЕКТИВ </a:t>
            </a:r>
            <a:br>
              <a:rPr lang="ru-RU" sz="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ГБПОУ РК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«РОМАНОВСКИЙ КОЛЛЕДЖ ИНДУСТРИИ ГОСТЕПРИИМСТВА»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11" y="3025304"/>
            <a:ext cx="1293758" cy="18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5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4362" y="1355654"/>
            <a:ext cx="2907506" cy="9359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24 апреля 2020 г. </a:t>
            </a:r>
            <a:br>
              <a:rPr lang="ru-RU" sz="2000" b="1" dirty="0" smtClean="0"/>
            </a:br>
            <a:r>
              <a:rPr lang="ru-RU" sz="2000" b="1" dirty="0" smtClean="0"/>
              <a:t>в </a:t>
            </a:r>
            <a:r>
              <a:rPr lang="ru-RU" sz="2000" b="1" dirty="0"/>
              <a:t>Романовском колледже индустрии </a:t>
            </a:r>
            <a:r>
              <a:rPr lang="ru-RU" sz="2000" b="1" dirty="0" smtClean="0"/>
              <a:t>гостеприимства состоится </a:t>
            </a:r>
            <a:r>
              <a:rPr lang="ru-RU" sz="2800" b="1" dirty="0" smtClean="0">
                <a:solidFill>
                  <a:srgbClr val="FF0000"/>
                </a:solidFill>
              </a:rPr>
              <a:t>Виртуальный</a:t>
            </a:r>
            <a:r>
              <a:rPr lang="ru-RU" sz="2000" b="1" dirty="0" smtClean="0"/>
              <a:t> «День открытых дверей»!</a:t>
            </a:r>
            <a:br>
              <a:rPr lang="ru-RU" sz="2000" b="1" dirty="0" smtClean="0"/>
            </a:br>
            <a:r>
              <a:rPr lang="ru-RU" sz="2000" b="1" dirty="0" smtClean="0"/>
              <a:t>Приглашаются </a:t>
            </a:r>
            <a:r>
              <a:rPr lang="ru-RU" sz="2000" b="1" dirty="0"/>
              <a:t>все желающие!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5870C-AA77-449C-A617-F275EA112D49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261964"/>
            <a:ext cx="4541992" cy="4541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6273" t="52141" r="34317" b="21391"/>
          <a:stretch/>
        </p:blipFill>
        <p:spPr>
          <a:xfrm>
            <a:off x="582215" y="261964"/>
            <a:ext cx="3276600" cy="8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2" y="1680368"/>
            <a:ext cx="5029200" cy="8397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6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altLang="ru-RU" sz="6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6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31" y="1377156"/>
            <a:ext cx="2129050" cy="201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5216627" y="3391753"/>
            <a:ext cx="3870058" cy="524695"/>
          </a:xfrm>
          <a:prstGeom prst="rect">
            <a:avLst/>
          </a:prstGeom>
          <a:noFill/>
        </p:spPr>
        <p:txBody>
          <a:bodyPr vert="horz" lIns="91429" tIns="45715" rIns="91429" bIns="45715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  <a:latin typeface="Book Antiqua" pitchFamily="18" charset="0"/>
                <a:hlinkClick r:id="rId3"/>
              </a:rPr>
              <a:t>http:</a:t>
            </a:r>
            <a:r>
              <a:rPr lang="en-US" sz="2800" b="1" dirty="0">
                <a:solidFill>
                  <a:schemeClr val="tx1"/>
                </a:solidFill>
                <a:latin typeface="Book Antiqua" pitchFamily="18" charset="0"/>
                <a:sym typeface="Wingdings" pitchFamily="2" charset="2"/>
                <a:hlinkClick r:id="rId3"/>
              </a:rPr>
              <a:t>//rkig.edu.ru</a:t>
            </a:r>
            <a:r>
              <a:rPr lang="en-US" sz="2800" b="1" dirty="0">
                <a:solidFill>
                  <a:schemeClr val="tx1"/>
                </a:solidFill>
                <a:latin typeface="Book Antiqua" pitchFamily="18" charset="0"/>
                <a:sym typeface="Wingdings" pitchFamily="2" charset="2"/>
              </a:rPr>
              <a:t> </a:t>
            </a:r>
            <a:endParaRPr lang="ru-RU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8" name="Picture 7" descr="http://info.rkig.edu.ru/img/logo_rus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2" y="272794"/>
            <a:ext cx="2440928" cy="95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7" y="4250670"/>
            <a:ext cx="8999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Monotype Corsiva" pitchFamily="66" charset="0"/>
                <a:cs typeface="Times New Roman" pitchFamily="18" charset="0"/>
              </a:rPr>
              <a:t>«Наиболее конкурентоспособной в ближайшем будущем станет та страна, </a:t>
            </a:r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которая </a:t>
            </a:r>
            <a:r>
              <a:rPr lang="ru-RU" sz="2000" dirty="0">
                <a:latin typeface="Monotype Corsiva" pitchFamily="66" charset="0"/>
                <a:cs typeface="Times New Roman" pitchFamily="18" charset="0"/>
              </a:rPr>
              <a:t>сумеет объединить информационные и образовательные технологии»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6424" y="-1969161"/>
            <a:ext cx="5062798" cy="9001121"/>
          </a:xfrm>
        </p:spPr>
      </p:pic>
      <p:sp>
        <p:nvSpPr>
          <p:cNvPr id="7" name="Прямоугольник 6"/>
          <p:cNvSpPr/>
          <p:nvPr/>
        </p:nvSpPr>
        <p:spPr>
          <a:xfrm>
            <a:off x="-1" y="0"/>
            <a:ext cx="9001125" cy="615156"/>
          </a:xfrm>
          <a:prstGeom prst="rect">
            <a:avLst/>
          </a:prstGeom>
          <a:solidFill>
            <a:srgbClr val="99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9" tIns="45715" rIns="91429" bIns="45715"/>
          <a:lstStyle/>
          <a:p>
            <a:pPr algn="ctr"/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КЛЮЧЕВЫЕ ТРАНСФОРМАЦИИ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3362" y="2367756"/>
            <a:ext cx="8632278" cy="280075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lvl="2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Особенности</a:t>
            </a:r>
          </a:p>
          <a:p>
            <a:pPr marL="900113" indent="-1588">
              <a:buFont typeface="Wingdings" pitchFamily="2" charset="2"/>
              <a:buChar char="Ø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Виртуальное общение</a:t>
            </a:r>
          </a:p>
          <a:p>
            <a:pPr marL="900113" indent="-1588">
              <a:buFont typeface="Wingdings" pitchFamily="2" charset="2"/>
              <a:buChar char="Ø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Педагог новой формации</a:t>
            </a: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Ожидаемые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цифровизации образовательного процесса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200012" lvl="2" indent="-285717"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уменьшение сроков освоения образовательных программ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200012" lvl="2" indent="-285717"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обеспечение полного усвоения знаний, умений и навыков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1200012" lvl="2" indent="-285717"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непрерывная диагностика образовательных результатов</a:t>
            </a:r>
          </a:p>
          <a:p>
            <a:pPr marL="0" lvl="2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lvl="2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684" y="786606"/>
            <a:ext cx="6400800" cy="163120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Цифровое общество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200012" lvl="2" indent="-285717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новые технологии и цифровая среда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200012" lvl="2" indent="-285717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новые требования экономики к кадрам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200012" lvl="2" indent="-285717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«цифровое поколение» – современные обучающиеся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ÐÐ°ÑÑÐ¸Ð½ÐºÐ¸ Ð¿Ð¾ Ð·Ð°Ð¿ÑÐ¾ÑÑ Ð¦Ð¸ÑÑÐ¾Ð²Ð¾Ðµ Ð¾Ð±ÑÐµÑÑÐ²Ð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2" y="827979"/>
            <a:ext cx="2743200" cy="268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7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85761" y="310356"/>
            <a:ext cx="8154459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29" tIns="45715" rIns="91429" bIns="45715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ЕДИНОЕ ЦИФРОВОЕ, ИНФОРМАЦИОННОЕ ОБРАЗОВАТЕЛЬНОЕ ПРОСТРАНСТВО КОЛЛЕДЖА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19386" r="19873" b="13282"/>
          <a:stretch/>
        </p:blipFill>
        <p:spPr bwMode="auto">
          <a:xfrm>
            <a:off x="128586" y="1678642"/>
            <a:ext cx="5334000" cy="33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7824" y="2215356"/>
            <a:ext cx="3352800" cy="203131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свободный доступ к образовательным ресурсам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управление и организация собственного обучения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мобильность в построении образовательных траекторий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индивидуализация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0318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762" y="919956"/>
            <a:ext cx="8382000" cy="4120357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оптоволоконных канала связи от разных провайдеров 100 Мбит/с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компьютерных классов, в том числе 2 мобильных с доступом к сети Интернет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Электронный читальный зал - 5 автоматизированных рабочих мест читателя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Локальная сеть (более 150 компьютеров)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серверов </a:t>
            </a:r>
          </a:p>
          <a:p>
            <a:pPr lvl="1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Веб-сервер ГБПОУ РК «РКИГ» -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http://rkig.edu.ru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Сервер «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MOODLE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http://e-learning.rkig.edu.ru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Сервер Информационно-библиотечного центра (Электронная библиотека )  -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http://library.rkig.edu.ru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Сервер электронного каталога в локальной сети АБИС «ИРБИС»</a:t>
            </a:r>
          </a:p>
          <a:p>
            <a:pPr lvl="1"/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Файлообменный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сервер локальной сети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FTP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сервер для преподавателей –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ftp://91.214.130.48:4444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надо скопировать в браузер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Электронные коллекции сотрудников</a:t>
            </a:r>
          </a:p>
          <a:p>
            <a:pPr lvl="1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YouTube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канала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http://rkig.edu.ru/worldskills_transliaciya.htm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(прокрутить вниз)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50056" y="380259"/>
            <a:ext cx="8101013" cy="768297"/>
          </a:xfrm>
          <a:prstGeom prst="rect">
            <a:avLst/>
          </a:prstGeom>
        </p:spPr>
        <p:txBody>
          <a:bodyPr vert="horz" lIns="67391" tIns="33696" rIns="67391" bIns="33696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ЭЛЕКТРОННАЯ ОБУЧАЮЩАЯ  СРЕДА РКИГ</a:t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62" y="204789"/>
            <a:ext cx="8242301" cy="839787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СЕГОДНЯ. ЦИФРОВАЯ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ОБРАЗОВАТЕЛЬНАЯ СРЕДА РКИГ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7162" y="1529556"/>
            <a:ext cx="8382000" cy="3358357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ОФИЦИАЛЬНЫЙ САЙТ КОЛЛЕДЖА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http://rkig.edu.ru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АЛГОРИТМ ОБУЧЕНИЯ С ИСПОЛЬЗОВАНИЕМ ЭЛЕКТРОННЫХ РЕСУРСОВ</a:t>
            </a:r>
            <a:b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ДИСТАНЦИОННЫХ ОБРАЗОВАТЕЛЬНЫХ ТЕХНОЛОГИЙ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РЕЖИМ ЗАНЯТИЙ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РАСПИСАНИЕ ЗАНЯТИЙ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ЗАМЕНЫ В РАСПИСАНИИ ЗАНЯТИЙ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ССЫЛКИ ДЛЯ ДИСТАНЦИОННОГО ОБУЧЕНИЯ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ВНЕШНИЕ РЕСУРСЫ ДИСТАНЦИОННОГО ОБУЧЕНИЯ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СЕРВЕР ДИСТАНЦИОННОГО ОБУЧЕНИЯ РКИГ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ЭЛЕКТРОННАЯ БИБЛИОТЕКА РКИГ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ЭЛЕКТРОННАЯ БИБЛИОТЕКА IPRBOOKS</a:t>
            </a:r>
          </a:p>
          <a:p>
            <a:r>
              <a:rPr lang="ru-RU" sz="1600" cap="sm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ЭЛЕКТРОННЫЕ УМК "АКАДЕМИЯ"</a:t>
            </a:r>
          </a:p>
          <a:p>
            <a:pPr algn="just"/>
            <a:endParaRPr lang="ru-RU" sz="1600" cap="smal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cap="smal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17157" r="1564" b="6014"/>
          <a:stretch/>
        </p:blipFill>
        <p:spPr bwMode="auto">
          <a:xfrm>
            <a:off x="6176962" y="2215356"/>
            <a:ext cx="2675180" cy="1275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16756" b="5716"/>
          <a:stretch/>
        </p:blipFill>
        <p:spPr bwMode="auto">
          <a:xfrm>
            <a:off x="5901516" y="3663156"/>
            <a:ext cx="2332846" cy="1107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9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EA46B-8DF0-48E2-B354-04D1B5E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099" t="3576" r="4360" b="3435"/>
          <a:stretch/>
        </p:blipFill>
        <p:spPr>
          <a:xfrm>
            <a:off x="4964110" y="234156"/>
            <a:ext cx="3542870" cy="18519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453" t="3543" r="3353" b="5118"/>
          <a:stretch/>
        </p:blipFill>
        <p:spPr>
          <a:xfrm>
            <a:off x="454848" y="234156"/>
            <a:ext cx="3797727" cy="18636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4975" y="2145962"/>
            <a:ext cx="3435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Вся информация по Дистанционному обучению на главной странице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сайта РКИГ </a:t>
            </a:r>
            <a:r>
              <a:rPr lang="en-US" sz="900" dirty="0"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en-US" sz="900" dirty="0" smtClean="0">
                <a:latin typeface="Times New Roman" pitchFamily="18" charset="0"/>
                <a:cs typeface="Times New Roman" pitchFamily="18" charset="0"/>
                <a:hlinkClick r:id="rId4"/>
              </a:rPr>
              <a:t>rkig.edu.ru/index.htm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96562" y="2150741"/>
            <a:ext cx="45442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Ссылки для дистанционного обучения каждого преподавателя по общеобразовательному и профессиональному направлениям </a:t>
            </a:r>
            <a:r>
              <a:rPr lang="en-US" sz="900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sz="900" dirty="0" smtClean="0">
                <a:latin typeface="Times New Roman" pitchFamily="18" charset="0"/>
                <a:cs typeface="Times New Roman" pitchFamily="18" charset="0"/>
                <a:hlinkClick r:id="rId5"/>
              </a:rPr>
              <a:t>rkig.edu.ru/prepod_dist.htm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-401" t="6824" r="1672" b="4333"/>
          <a:stretch/>
        </p:blipFill>
        <p:spPr>
          <a:xfrm>
            <a:off x="454848" y="2558108"/>
            <a:ext cx="4006174" cy="202781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40261" y="4647158"/>
            <a:ext cx="3435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Расписание с гиперссылками на каждое занятие </a:t>
            </a:r>
            <a:r>
              <a:rPr lang="en-US" sz="900" dirty="0">
                <a:latin typeface="Times New Roman" pitchFamily="18" charset="0"/>
                <a:cs typeface="Times New Roman" pitchFamily="18" charset="0"/>
                <a:hlinkClick r:id="rId7"/>
              </a:rPr>
              <a:t>http://</a:t>
            </a:r>
            <a:r>
              <a:rPr lang="en-US" sz="900" dirty="0" smtClean="0">
                <a:latin typeface="Times New Roman" pitchFamily="18" charset="0"/>
                <a:cs typeface="Times New Roman" pitchFamily="18" charset="0"/>
                <a:hlinkClick r:id="rId7"/>
              </a:rPr>
              <a:t>rkig.edu.ru/doc/chp/uchn/raspis_zaniatiy_2_semestr.pdf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t="2903" r="38166" b="5159"/>
          <a:stretch/>
        </p:blipFill>
        <p:spPr>
          <a:xfrm>
            <a:off x="5757432" y="2672556"/>
            <a:ext cx="2403705" cy="20103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230380" y="4773233"/>
            <a:ext cx="34353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Специальный раздел на сайте РКИГ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EA46B-8DF0-48E2-B354-04D1B5E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09562" y="204789"/>
            <a:ext cx="8242301" cy="839787"/>
          </a:xfrm>
          <a:prstGeom prst="rect">
            <a:avLst/>
          </a:prstGeom>
        </p:spPr>
        <p:txBody>
          <a:bodyPr vert="horz" lIns="80229" tIns="40115" rIns="80229" bIns="40115" rtlCol="0" anchor="ctr">
            <a:noAutofit/>
          </a:bodyPr>
          <a:lstStyle>
            <a:lvl1pPr algn="ctr" defTabSz="802295" rtl="0" eaLnBrk="1" latinLnBrk="0" hangingPunct="1">
              <a:spcBef>
                <a:spcPct val="0"/>
              </a:spcBef>
              <a:buNone/>
              <a:defRPr sz="39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ДИСТАНЦИОННОЕ ОБУЧЕНИЕ В РКИГ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303" y="1758156"/>
            <a:ext cx="48168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личные сообщения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сети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телефонная связь,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том числе смс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ммс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электронная почта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мессенджеы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Viber, Whatsapp, Telegramm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т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Skype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vk.com/club193883208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5" t="22883" r="10636" b="8362"/>
          <a:stretch/>
        </p:blipFill>
        <p:spPr bwMode="auto">
          <a:xfrm>
            <a:off x="5414962" y="1403874"/>
            <a:ext cx="3347545" cy="210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21403" r="10417" b="7327"/>
          <a:stretch/>
        </p:blipFill>
        <p:spPr bwMode="auto">
          <a:xfrm>
            <a:off x="5110162" y="2816682"/>
            <a:ext cx="3276600" cy="214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4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3363" y="1836122"/>
            <a:ext cx="5714999" cy="29700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9" tIns="45715" rIns="91429" bIns="45715">
            <a:spAutoFit/>
          </a:bodyPr>
          <a:lstStyle/>
          <a:p>
            <a:pPr marL="0" indent="0" algn="just"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 2012 г. РКИГ создает на платформе Moodle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дистанционные курсы по компетенциям: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«Ресторанный сервис»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«Кондитерское дело»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«Поварское дело»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«Гостиничное дело»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«Туризм»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«Хлебопечение»</a:t>
            </a:r>
          </a:p>
          <a:p>
            <a:pPr algn="just"/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доступность к непрерывному качественному профессиональному образованию для всех категорий населения</a:t>
            </a:r>
          </a:p>
        </p:txBody>
      </p:sp>
      <p:pic>
        <p:nvPicPr>
          <p:cNvPr id="2050" name="Picture 2" descr="http://d-russia.ru/wp-content/uploads/2018/11/OBRAZ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2215356"/>
            <a:ext cx="3399662" cy="169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762" y="141324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276"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ЦИФРОВАЯ ОБРАЗОВАТЕЛЬНАЯ СРЕДА НА ПЛАТФОРМЕ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MOODLE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157765e9ccd4d35cd8344631ec624508482a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</TotalTime>
  <Words>925</Words>
  <Application>Microsoft Office PowerPoint</Application>
  <PresentationFormat>Произвольный</PresentationFormat>
  <Paragraphs>143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SimSun</vt:lpstr>
      <vt:lpstr>Arial</vt:lpstr>
      <vt:lpstr>Book Antiqua</vt:lpstr>
      <vt:lpstr>Candara</vt:lpstr>
      <vt:lpstr>Georgia</vt:lpstr>
      <vt:lpstr>Monotype Corsiva</vt:lpstr>
      <vt:lpstr>PT Serif</vt:lpstr>
      <vt:lpstr>Symbol</vt:lpstr>
      <vt:lpstr>Times New Roman</vt:lpstr>
      <vt:lpstr>Wingdings</vt:lpstr>
      <vt:lpstr>Волна</vt:lpstr>
      <vt:lpstr>ОСОБЕННОСТИ ИСПОЛЬЗОВАНИЯ ДИСТАНЦИОННОГО ОБУЧЕНИЯ В ПРОФЕССИОНАЛЬНОМ ОБРАЗОВАНИИ</vt:lpstr>
      <vt:lpstr>Презентация PowerPoint</vt:lpstr>
      <vt:lpstr>Презентация PowerPoint</vt:lpstr>
      <vt:lpstr>Презентация PowerPoint</vt:lpstr>
      <vt:lpstr>ЭЛЕКТРОННАЯ ОБУЧАЮЩАЯ  СРЕДА РКИГ </vt:lpstr>
      <vt:lpstr>СЕГОДНЯ. ЦИФРОВАЯ  ОБРАЗОВАТЕЛЬНАЯ СРЕДА РКИГ</vt:lpstr>
      <vt:lpstr> </vt:lpstr>
      <vt:lpstr> </vt:lpstr>
      <vt:lpstr>Презентация PowerPoint</vt:lpstr>
      <vt:lpstr>Презентация PowerPoint</vt:lpstr>
      <vt:lpstr>Презентация PowerPoint</vt:lpstr>
      <vt:lpstr>ИННОВАЦИОННЫЙ ЛАНДШАФТ РОМАНОВСКОГО КОЛЛЕДЖА ИНДУСТРИИ ГОСТЕПРИИМСТВА: НОВЫЕ ГОРИЗОНТЫ И СОВРЕМЕННЫЕ КОММУНИКАЦИИ</vt:lpstr>
      <vt:lpstr>Презентация PowerPoint</vt:lpstr>
      <vt:lpstr>ЭЛЕКТРОННАЯ ОБУЧАЮЩАЯ СРЕДА РКИГ </vt:lpstr>
      <vt:lpstr>ЭЛЕКТРОННАЯ ОБУЧАЮЩАЯ СРЕДА  РКИГ </vt:lpstr>
      <vt:lpstr>ЭЛЕКТРОННАЯ ОБУЧАЮЩАЯ  СРЕДА РКИГ </vt:lpstr>
      <vt:lpstr>МЕЖДУНАРОДНОЕ МОЛОДЕЖНОЕ ДВИЖЕНИЕ  «МОЛОДЫЕ ПРОФЕССИОНАЛЫ» (WORLDSKILLS RUSSIA)</vt:lpstr>
      <vt:lpstr>WORLDSKILLS В РКИГ</vt:lpstr>
      <vt:lpstr>Презентация PowerPoint</vt:lpstr>
      <vt:lpstr>ДИСТАНЦИОННОЕ ОБУЧЕНИЕ ЭТО ДЕЛО ВСЕХ И КАЖДОГО</vt:lpstr>
      <vt:lpstr>Презентация PowerPoint</vt:lpstr>
      <vt:lpstr>Спасибо  за внимание!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опыт подготовки кадров для профессионального образования в контексте обучения в течение всей жизни</dc:title>
  <dc:creator>annamur</dc:creator>
  <cp:lastModifiedBy>Сергей Дудченко</cp:lastModifiedBy>
  <cp:revision>102</cp:revision>
  <cp:lastPrinted>2017-03-17T09:44:14Z</cp:lastPrinted>
  <dcterms:created xsi:type="dcterms:W3CDTF">2015-03-22T08:57:36Z</dcterms:created>
  <dcterms:modified xsi:type="dcterms:W3CDTF">2020-04-16T08:13:33Z</dcterms:modified>
</cp:coreProperties>
</file>